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311" r:id="rId3"/>
    <p:sldId id="309" r:id="rId4"/>
    <p:sldId id="31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12" r:id="rId24"/>
    <p:sldId id="284" r:id="rId25"/>
    <p:sldId id="285" r:id="rId26"/>
    <p:sldId id="287" r:id="rId27"/>
    <p:sldId id="290" r:id="rId28"/>
    <p:sldId id="315"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881740-53E9-4AC0-A42D-FA56C1648AC8}">
          <p14:sldIdLst>
            <p14:sldId id="257"/>
            <p14:sldId id="311"/>
            <p14:sldId id="309"/>
            <p14:sldId id="31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12"/>
            <p14:sldId id="284"/>
            <p14:sldId id="285"/>
            <p14:sldId id="287"/>
            <p14:sldId id="290"/>
            <p14:sldId id="315"/>
            <p14:sldId id="283"/>
          </p14:sldIdLst>
        </p14:section>
        <p14:section name="Untitled Section" id="{11A17E3A-AFB9-46BE-AE6F-7052C1BC5F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875" autoAdjust="0"/>
  </p:normalViewPr>
  <p:slideViewPr>
    <p:cSldViewPr snapToGrid="0">
      <p:cViewPr varScale="1">
        <p:scale>
          <a:sx n="60" d="100"/>
          <a:sy n="60" d="100"/>
        </p:scale>
        <p:origin x="860" y="56"/>
      </p:cViewPr>
      <p:guideLst>
        <p:guide orient="horz" pos="2160"/>
        <p:guide pos="3840"/>
      </p:guideLst>
    </p:cSldViewPr>
  </p:slideViewPr>
  <p:notesTextViewPr>
    <p:cViewPr>
      <p:scale>
        <a:sx n="400" d="100"/>
        <a:sy n="400" d="100"/>
      </p:scale>
      <p:origin x="0" y="0"/>
    </p:cViewPr>
  </p:notesTextViewPr>
  <p:notesViewPr>
    <p:cSldViewPr snapToGrid="0">
      <p:cViewPr varScale="1">
        <p:scale>
          <a:sx n="46" d="100"/>
          <a:sy n="46" d="100"/>
        </p:scale>
        <p:origin x="272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DC867-A0E4-44CC-ABE5-FBF38DE44A4F}"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D4B37-B1E1-4383-99B7-D157F317E7B0}" type="slidenum">
              <a:rPr lang="en-US" smtClean="0"/>
              <a:t>‹#›</a:t>
            </a:fld>
            <a:endParaRPr lang="en-US"/>
          </a:p>
        </p:txBody>
      </p:sp>
    </p:spTree>
    <p:extLst>
      <p:ext uri="{BB962C8B-B14F-4D97-AF65-F5344CB8AC3E}">
        <p14:creationId xmlns:p14="http://schemas.microsoft.com/office/powerpoint/2010/main" val="386011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91291" y="685728"/>
            <a:ext cx="6675419" cy="3428634"/>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rPr lang="lv-LV" dirty="0">
                <a:solidFill>
                  <a:srgbClr val="FF0000"/>
                </a:solidFill>
              </a:rPr>
              <a:t>Uz skaitu trīs (1,2,3) </a:t>
            </a:r>
            <a:r>
              <a:rPr lang="lv-LV" dirty="0"/>
              <a:t>dalībnieki korī visi kopā pasaka, ko viņi redz.</a:t>
            </a:r>
          </a:p>
          <a:p>
            <a:pPr marL="0" lvl="0" indent="0">
              <a:spcBef>
                <a:spcPts val="0"/>
              </a:spcBef>
              <a:buNone/>
            </a:pPr>
            <a:r>
              <a:rPr lang="lv-LV" dirty="0"/>
              <a:t>Sagaidām, ka citi teiks ‘’pīle’’ un citi ‘’zaķis’’ vai ‘’trusis’’, tātad nebūs viendabīgs “koris.” Kas te notika? Attēls taču ir viens?</a:t>
            </a:r>
            <a:br>
              <a:rPr lang="lv-LV" dirty="0"/>
            </a:br>
            <a:r>
              <a:rPr lang="lv-LV" dirty="0"/>
              <a:t>Vadītāji rāda youtube grāmatas PPP un lasa grāmatu latviešu valodā.</a:t>
            </a:r>
            <a:br>
              <a:rPr lang="lv-LV" dirty="0"/>
            </a:br>
            <a:r>
              <a:rPr lang="lv-LV" dirty="0"/>
              <a:t>Mēs visi skatāmies uz vienu attēlu, bet saskatām tajā dažādas lietas.  </a:t>
            </a:r>
            <a:br>
              <a:rPr lang="lv-LV" dirty="0"/>
            </a:br>
            <a:r>
              <a:rPr lang="lv-LV" dirty="0"/>
              <a:t>Lai kopīgi izvirzītu mērķus un kopīgiem spēkiem to sasniegtu, svarīgi ir ne tikai skatīties vienā virzienā, bet arī redzēt ja ne gluži vienu un to pašu, tad vismaz kaut ko līdzīgu. </a:t>
            </a:r>
            <a:br>
              <a:rPr lang="lv-LV" dirty="0"/>
            </a:br>
            <a:endParaRPr lang="lv-LV" dirty="0"/>
          </a:p>
        </p:txBody>
      </p:sp>
    </p:spTree>
    <p:extLst>
      <p:ext uri="{BB962C8B-B14F-4D97-AF65-F5344CB8AC3E}">
        <p14:creationId xmlns:p14="http://schemas.microsoft.com/office/powerpoint/2010/main" val="297609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53032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34158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933073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1781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6396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81905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22690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90311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12187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r>
              <a:rPr lang="lv-LV" dirty="0"/>
              <a:t>Amy Krouse Rosenthal un Tom Lichtenheld ‘’Duck! Rabbit!’’</a:t>
            </a:r>
            <a:endParaRPr dirty="0"/>
          </a:p>
        </p:txBody>
      </p:sp>
    </p:spTree>
    <p:extLst>
      <p:ext uri="{BB962C8B-B14F-4D97-AF65-F5344CB8AC3E}">
        <p14:creationId xmlns:p14="http://schemas.microsoft.com/office/powerpoint/2010/main" val="14144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216010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29288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44532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341323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416706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254385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dirty="0"/>
          </a:p>
        </p:txBody>
      </p:sp>
    </p:spTree>
    <p:extLst>
      <p:ext uri="{BB962C8B-B14F-4D97-AF65-F5344CB8AC3E}">
        <p14:creationId xmlns:p14="http://schemas.microsoft.com/office/powerpoint/2010/main" val="126979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BC6729-E323-41BF-BB83-75154D4ABE05}" type="datetimeFigureOut">
              <a:rPr lang="en-US" smtClean="0"/>
              <a:t>3/22/2018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00CD5F4-5A26-4E22-8303-317B7A954F2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6729-E323-41BF-BB83-75154D4ABE05}"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CD5F4-5A26-4E22-8303-317B7A954F2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6729-E323-41BF-BB83-75154D4ABE05}"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CD5F4-5A26-4E22-8303-317B7A954F2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15600" y="593367"/>
            <a:ext cx="11360800" cy="763600"/>
          </a:xfrm>
          <a:prstGeom prst="rect">
            <a:avLst/>
          </a:prstGeom>
        </p:spPr>
        <p:txBody>
          <a:bodyPr wrap="square" lIns="121900" tIns="121900" rIns="121900" bIns="121900" anchor="ctr" anchorCtr="0"/>
          <a:lstStyle>
            <a:lvl1pPr lvl="0" rtl="0">
              <a:spcBef>
                <a:spcPts val="0"/>
              </a:spcBef>
              <a:buSzPts val="1900"/>
              <a:buNone/>
              <a:defRPr sz="1900"/>
            </a:lvl1pPr>
            <a:lvl2pPr lvl="1" rtl="0">
              <a:spcBef>
                <a:spcPts val="0"/>
              </a:spcBef>
              <a:buSzPts val="1900"/>
              <a:buNone/>
              <a:defRPr sz="1900"/>
            </a:lvl2pPr>
            <a:lvl3pPr lvl="2" rtl="0">
              <a:spcBef>
                <a:spcPts val="0"/>
              </a:spcBef>
              <a:buSzPts val="1900"/>
              <a:buNone/>
              <a:defRPr sz="1900"/>
            </a:lvl3pPr>
            <a:lvl4pPr lvl="3" rtl="0">
              <a:spcBef>
                <a:spcPts val="0"/>
              </a:spcBef>
              <a:buSzPts val="1900"/>
              <a:buNone/>
              <a:defRPr sz="1900"/>
            </a:lvl4pPr>
            <a:lvl5pPr lvl="4" rtl="0">
              <a:spcBef>
                <a:spcPts val="0"/>
              </a:spcBef>
              <a:buSzPts val="1900"/>
              <a:buNone/>
              <a:defRPr sz="1900"/>
            </a:lvl5pPr>
            <a:lvl6pPr lvl="5" rtl="0">
              <a:spcBef>
                <a:spcPts val="0"/>
              </a:spcBef>
              <a:buSzPts val="1900"/>
              <a:buNone/>
              <a:defRPr sz="1900"/>
            </a:lvl6pPr>
            <a:lvl7pPr lvl="6" rtl="0">
              <a:spcBef>
                <a:spcPts val="0"/>
              </a:spcBef>
              <a:buSzPts val="1900"/>
              <a:buNone/>
              <a:defRPr sz="1900"/>
            </a:lvl7pPr>
            <a:lvl8pPr lvl="7" rtl="0">
              <a:spcBef>
                <a:spcPts val="0"/>
              </a:spcBef>
              <a:buSzPts val="1900"/>
              <a:buNone/>
              <a:defRPr sz="1900"/>
            </a:lvl8pPr>
            <a:lvl9pPr lvl="8" rtl="0">
              <a:spcBef>
                <a:spcPts val="0"/>
              </a:spcBef>
              <a:buSzPts val="1900"/>
              <a:buNone/>
              <a:defRPr sz="1900"/>
            </a:lvl9pPr>
          </a:lstStyle>
          <a:p>
            <a:endParaRPr/>
          </a:p>
        </p:txBody>
      </p:sp>
      <p:sp>
        <p:nvSpPr>
          <p:cNvPr id="132" name="Shape 132"/>
          <p:cNvSpPr txBox="1">
            <a:spLocks noGrp="1"/>
          </p:cNvSpPr>
          <p:nvPr>
            <p:ph type="body" idx="1"/>
          </p:nvPr>
        </p:nvSpPr>
        <p:spPr>
          <a:xfrm>
            <a:off x="415600" y="1536633"/>
            <a:ext cx="11360800" cy="4555200"/>
          </a:xfrm>
          <a:prstGeom prst="rect">
            <a:avLst/>
          </a:prstGeom>
        </p:spPr>
        <p:txBody>
          <a:bodyPr wrap="square" lIns="121900" tIns="121900" rIns="121900" bIns="121900" anchor="t" anchorCtr="0"/>
          <a:lstStyle>
            <a:lvl1pPr lvl="0" rtl="0">
              <a:spcBef>
                <a:spcPts val="0"/>
              </a:spcBef>
              <a:buSzPts val="1900"/>
              <a:buChar char="•"/>
              <a:defRPr sz="1900"/>
            </a:lvl1pPr>
            <a:lvl2pPr lvl="1" rtl="0">
              <a:spcBef>
                <a:spcPts val="0"/>
              </a:spcBef>
              <a:buSzPts val="1900"/>
              <a:buChar char="•"/>
              <a:defRPr sz="1900"/>
            </a:lvl2pPr>
            <a:lvl3pPr lvl="2" rtl="0">
              <a:spcBef>
                <a:spcPts val="0"/>
              </a:spcBef>
              <a:buSzPts val="1900"/>
              <a:buChar char="•"/>
              <a:defRPr sz="1900"/>
            </a:lvl3pPr>
            <a:lvl4pPr lvl="3" rtl="0">
              <a:spcBef>
                <a:spcPts val="0"/>
              </a:spcBef>
              <a:buSzPts val="1900"/>
              <a:buChar char="•"/>
              <a:defRPr sz="1900"/>
            </a:lvl4pPr>
            <a:lvl5pPr lvl="4" rtl="0">
              <a:spcBef>
                <a:spcPts val="0"/>
              </a:spcBef>
              <a:buSzPts val="1900"/>
              <a:buChar char="•"/>
              <a:defRPr sz="1900"/>
            </a:lvl5pPr>
            <a:lvl6pPr lvl="5" rtl="0">
              <a:spcBef>
                <a:spcPts val="0"/>
              </a:spcBef>
              <a:buSzPts val="1900"/>
              <a:buChar char="•"/>
              <a:defRPr sz="1900"/>
            </a:lvl6pPr>
            <a:lvl7pPr lvl="6" rtl="0">
              <a:spcBef>
                <a:spcPts val="0"/>
              </a:spcBef>
              <a:buSzPts val="1900"/>
              <a:buChar char="•"/>
              <a:defRPr sz="1900"/>
            </a:lvl7pPr>
            <a:lvl8pPr lvl="7" rtl="0">
              <a:spcBef>
                <a:spcPts val="0"/>
              </a:spcBef>
              <a:buSzPts val="1900"/>
              <a:buChar char="•"/>
              <a:defRPr sz="1900"/>
            </a:lvl8pPr>
            <a:lvl9pPr lvl="8" rtl="0">
              <a:spcBef>
                <a:spcPts val="0"/>
              </a:spcBef>
              <a:buSzPts val="1900"/>
              <a:buChar char="•"/>
              <a:defRPr sz="1900"/>
            </a:lvl9pPr>
          </a:lstStyle>
          <a:p>
            <a:endParaRPr/>
          </a:p>
        </p:txBody>
      </p:sp>
      <p:sp>
        <p:nvSpPr>
          <p:cNvPr id="133" name="Shape 133"/>
          <p:cNvSpPr txBox="1">
            <a:spLocks noGrp="1"/>
          </p:cNvSpPr>
          <p:nvPr>
            <p:ph type="sldNum" idx="12"/>
          </p:nvPr>
        </p:nvSpPr>
        <p:spPr>
          <a:xfrm>
            <a:off x="11296610" y="6217622"/>
            <a:ext cx="731600" cy="524800"/>
          </a:xfrm>
          <a:prstGeom prst="rect">
            <a:avLst/>
          </a:prstGeom>
        </p:spPr>
        <p:txBody>
          <a:bodyPr wrap="square" lIns="121900" tIns="121900" rIns="121900" bIns="121900" anchor="ctr" anchorCtr="0">
            <a:noAutofit/>
          </a:bodyPr>
          <a:lstStyle/>
          <a:p>
            <a:pPr marL="0" lvl="0" indent="0" rtl="0">
              <a:spcBef>
                <a:spcPts val="0"/>
              </a:spcBef>
              <a:buNone/>
            </a:pPr>
            <a:fld id="{00000000-1234-1234-1234-123412341234}" type="slidenum">
              <a:rPr lang="lv-LV" sz="1900"/>
              <a:t>‹#›</a:t>
            </a:fld>
            <a:endParaRPr lang="lv-LV" sz="1900"/>
          </a:p>
        </p:txBody>
      </p:sp>
    </p:spTree>
    <p:extLst>
      <p:ext uri="{BB962C8B-B14F-4D97-AF65-F5344CB8AC3E}">
        <p14:creationId xmlns:p14="http://schemas.microsoft.com/office/powerpoint/2010/main" val="61290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C6729-E323-41BF-BB83-75154D4ABE05}"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CD5F4-5A26-4E22-8303-317B7A954F2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BC6729-E323-41BF-BB83-75154D4ABE05}"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CD5F4-5A26-4E22-8303-317B7A954F2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C6729-E323-41BF-BB83-75154D4ABE05}"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CD5F4-5A26-4E22-8303-317B7A954F2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BC6729-E323-41BF-BB83-75154D4ABE05}"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CD5F4-5A26-4E22-8303-317B7A954F2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BC6729-E323-41BF-BB83-75154D4ABE05}"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CD5F4-5A26-4E22-8303-317B7A954F2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C6729-E323-41BF-BB83-75154D4ABE05}"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CD5F4-5A26-4E22-8303-317B7A954F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BC6729-E323-41BF-BB83-75154D4ABE05}"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CD5F4-5A26-4E22-8303-317B7A954F2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CBC6729-E323-41BF-BB83-75154D4ABE05}" type="datetimeFigureOut">
              <a:rPr lang="en-US" smtClean="0"/>
              <a:t>3/22/2018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00CD5F4-5A26-4E22-8303-317B7A954F2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CBC6729-E323-41BF-BB83-75154D4ABE05}" type="datetimeFigureOut">
              <a:rPr lang="en-US" smtClean="0"/>
              <a:t>3/22/2018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00CD5F4-5A26-4E22-8303-317B7A954F2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823473"/>
            <a:ext cx="10982425" cy="1030281"/>
          </a:xfrm>
        </p:spPr>
        <p:txBody>
          <a:bodyPr>
            <a:normAutofit/>
          </a:bodyPr>
          <a:lstStyle/>
          <a:p>
            <a:pPr algn="ctr"/>
            <a:r>
              <a:rPr lang="lv-LV" sz="2800" dirty="0">
                <a:latin typeface="Arial" panose="020B0604020202020204" pitchFamily="34" charset="0"/>
                <a:cs typeface="Arial" panose="020B0604020202020204" pitchFamily="34" charset="0"/>
              </a:rPr>
              <a:t>T</a:t>
            </a:r>
            <a:r>
              <a:rPr lang="en-US" sz="2800" dirty="0">
                <a:latin typeface="Arial" panose="020B0604020202020204" pitchFamily="34" charset="0"/>
                <a:cs typeface="Arial" panose="020B0604020202020204" pitchFamily="34" charset="0"/>
              </a:rPr>
              <a:t>he European </a:t>
            </a:r>
            <a:r>
              <a:rPr lang="en-US" sz="2800" dirty="0" err="1">
                <a:latin typeface="Arial" panose="020B0604020202020204" pitchFamily="34" charset="0"/>
                <a:cs typeface="Arial" panose="020B0604020202020204" pitchFamily="34" charset="0"/>
              </a:rPr>
              <a:t>Child:Learning</a:t>
            </a:r>
            <a:r>
              <a:rPr lang="en-US" sz="2800" dirty="0">
                <a:latin typeface="Arial" panose="020B0604020202020204" pitchFamily="34" charset="0"/>
                <a:cs typeface="Arial" panose="020B0604020202020204" pitchFamily="34" charset="0"/>
              </a:rPr>
              <a:t> by doing the 3 C’s</a:t>
            </a:r>
            <a:r>
              <a:rPr lang="lv-LV"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Connect, Construct And  Create</a:t>
            </a:r>
          </a:p>
        </p:txBody>
      </p:sp>
      <p:sp>
        <p:nvSpPr>
          <p:cNvPr id="3" name="Content Placeholder 2"/>
          <p:cNvSpPr>
            <a:spLocks noGrp="1"/>
          </p:cNvSpPr>
          <p:nvPr>
            <p:ph idx="1"/>
          </p:nvPr>
        </p:nvSpPr>
        <p:spPr>
          <a:xfrm>
            <a:off x="2179038" y="2358189"/>
            <a:ext cx="7099715" cy="2223436"/>
          </a:xfrm>
        </p:spPr>
        <p:txBody>
          <a:bodyPr>
            <a:normAutofit fontScale="92500"/>
          </a:bodyPr>
          <a:lstStyle/>
          <a:p>
            <a:pPr marL="0" indent="0" algn="ctr">
              <a:buNone/>
            </a:pPr>
            <a:r>
              <a:rPr lang="en-GB" sz="3600" dirty="0">
                <a:solidFill>
                  <a:schemeClr val="tx1">
                    <a:lumMod val="95000"/>
                    <a:lumOff val="5000"/>
                  </a:schemeClr>
                </a:solidFill>
                <a:latin typeface="Arial" panose="020B0604020202020204" pitchFamily="34" charset="0"/>
                <a:cs typeface="Arial" panose="020B0604020202020204" pitchFamily="34" charset="0"/>
              </a:rPr>
              <a:t>International learning/ training </a:t>
            </a:r>
            <a:r>
              <a:rPr lang="lv-LV" sz="3600" dirty="0">
                <a:latin typeface="Arial" panose="020B0604020202020204" pitchFamily="34" charset="0"/>
                <a:cs typeface="Arial" panose="020B0604020202020204" pitchFamily="34" charset="0"/>
              </a:rPr>
              <a:t>semiar</a:t>
            </a:r>
          </a:p>
          <a:p>
            <a:pPr marL="0" indent="0" algn="ctr">
              <a:buNone/>
            </a:pPr>
            <a:r>
              <a:rPr lang="lv-LV" sz="3600" dirty="0" err="1">
                <a:latin typeface="Arial" panose="020B0604020202020204" pitchFamily="34" charset="0"/>
                <a:cs typeface="Arial" panose="020B0604020202020204" pitchFamily="34" charset="0"/>
              </a:rPr>
              <a:t>in</a:t>
            </a:r>
            <a:r>
              <a:rPr lang="lv-LV" sz="3600" dirty="0">
                <a:latin typeface="Arial" panose="020B0604020202020204" pitchFamily="34" charset="0"/>
                <a:cs typeface="Arial" panose="020B0604020202020204" pitchFamily="34" charset="0"/>
              </a:rPr>
              <a:t> </a:t>
            </a:r>
            <a:r>
              <a:rPr lang="lv-LV" sz="3600" dirty="0" err="1">
                <a:latin typeface="Arial" panose="020B0604020202020204" pitchFamily="34" charset="0"/>
                <a:cs typeface="Arial" panose="020B0604020202020204" pitchFamily="34" charset="0"/>
              </a:rPr>
              <a:t>Larsmo</a:t>
            </a:r>
            <a:r>
              <a:rPr lang="lv-LV" sz="3600" dirty="0">
                <a:latin typeface="Arial" panose="020B0604020202020204" pitchFamily="34" charset="0"/>
                <a:cs typeface="Arial" panose="020B0604020202020204" pitchFamily="34" charset="0"/>
              </a:rPr>
              <a:t>, Finland, </a:t>
            </a:r>
            <a:endParaRPr lang="lv-LV" sz="3600" dirty="0"/>
          </a:p>
          <a:p>
            <a:pPr marL="0" indent="0" algn="ctr">
              <a:buNone/>
            </a:pPr>
            <a:r>
              <a:rPr lang="lv-LV" sz="3600" dirty="0"/>
              <a:t>12.03.2018.-18.03.2018.</a:t>
            </a:r>
          </a:p>
          <a:p>
            <a:pPr marL="0" indent="0" algn="ctr">
              <a:buNone/>
            </a:pPr>
            <a:endParaRPr lang="lv-LV" sz="3600" dirty="0"/>
          </a:p>
          <a:p>
            <a:pPr marL="0" indent="0" algn="ctr">
              <a:buNone/>
            </a:pPr>
            <a:endParaRPr lang="en-US" sz="3600" dirty="0"/>
          </a:p>
        </p:txBody>
      </p:sp>
      <p:sp>
        <p:nvSpPr>
          <p:cNvPr id="5" name="AutoShape 2" descr="Attēlu rezultāti vaicājumam “logo Erasmu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Attēlu rezultāti vaicājumam “logo Erasmu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 name="Picture 6"/>
          <p:cNvPicPr>
            <a:picLocks noChangeAspect="1"/>
          </p:cNvPicPr>
          <p:nvPr/>
        </p:nvPicPr>
        <p:blipFill>
          <a:blip r:embed="rId2"/>
          <a:stretch>
            <a:fillRect/>
          </a:stretch>
        </p:blipFill>
        <p:spPr>
          <a:xfrm>
            <a:off x="0" y="-22247"/>
            <a:ext cx="2587153" cy="672178"/>
          </a:xfrm>
          <a:prstGeom prst="rect">
            <a:avLst/>
          </a:prstGeom>
        </p:spPr>
      </p:pic>
      <p:pic>
        <p:nvPicPr>
          <p:cNvPr id="2056" name="Picture 8" descr="https://i.imgur.com/87jrOU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8233"/>
            <a:ext cx="1886554" cy="12577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imgur.com/s0tj8V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4824061"/>
            <a:ext cx="1916540" cy="125770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i.imgur.com/P6hL2K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2331" y="4759845"/>
            <a:ext cx="2057589" cy="12577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i.imgur.com/bP05fa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2331" y="3356437"/>
            <a:ext cx="2075510" cy="124530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i.imgur.com/ssyB8j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967571"/>
            <a:ext cx="1886554" cy="125712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i.imgur.com/1qa9WN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52331" y="1915228"/>
            <a:ext cx="2039669" cy="1359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descr="DSC07460.JPG"/>
          <p:cNvPicPr preferRelativeResize="0"/>
          <p:nvPr/>
        </p:nvPicPr>
        <p:blipFill rotWithShape="1">
          <a:blip r:embed="rId3">
            <a:alphaModFix/>
          </a:blip>
          <a:srcRect l="11890" r="9207"/>
          <a:stretch/>
        </p:blipFill>
        <p:spPr>
          <a:xfrm rot="-5400000">
            <a:off x="3227268" y="-1592734"/>
            <a:ext cx="5682633" cy="10821502"/>
          </a:xfrm>
          <a:prstGeom prst="rect">
            <a:avLst/>
          </a:prstGeom>
          <a:noFill/>
          <a:ln>
            <a:noFill/>
          </a:ln>
        </p:spPr>
      </p:pic>
      <p:sp>
        <p:nvSpPr>
          <p:cNvPr id="265" name="Shape 265"/>
          <p:cNvSpPr txBox="1"/>
          <p:nvPr/>
        </p:nvSpPr>
        <p:spPr>
          <a:xfrm>
            <a:off x="5871233" y="1825500"/>
            <a:ext cx="4999600" cy="12336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271360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DSC07461.JPG"/>
          <p:cNvPicPr preferRelativeResize="0"/>
          <p:nvPr/>
        </p:nvPicPr>
        <p:blipFill rotWithShape="1">
          <a:blip r:embed="rId3">
            <a:alphaModFix/>
          </a:blip>
          <a:srcRect l="13807" r="7290"/>
          <a:stretch/>
        </p:blipFill>
        <p:spPr>
          <a:xfrm rot="-5400000">
            <a:off x="3415981" y="-1648850"/>
            <a:ext cx="5620235" cy="10702732"/>
          </a:xfrm>
          <a:prstGeom prst="rect">
            <a:avLst/>
          </a:prstGeom>
          <a:noFill/>
          <a:ln>
            <a:noFill/>
          </a:ln>
        </p:spPr>
      </p:pic>
      <p:sp>
        <p:nvSpPr>
          <p:cNvPr id="271" name="Shape 271"/>
          <p:cNvSpPr txBox="1"/>
          <p:nvPr/>
        </p:nvSpPr>
        <p:spPr>
          <a:xfrm>
            <a:off x="1858400" y="1743267"/>
            <a:ext cx="4999600" cy="13488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144591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descr="DSC07462.JPG"/>
          <p:cNvPicPr preferRelativeResize="0"/>
          <p:nvPr/>
        </p:nvPicPr>
        <p:blipFill rotWithShape="1">
          <a:blip r:embed="rId3">
            <a:alphaModFix/>
          </a:blip>
          <a:srcRect l="14572" r="7290" b="2562"/>
          <a:stretch/>
        </p:blipFill>
        <p:spPr>
          <a:xfrm rot="-5400000">
            <a:off x="3111833" y="-1836892"/>
            <a:ext cx="5968332" cy="11183302"/>
          </a:xfrm>
          <a:prstGeom prst="rect">
            <a:avLst/>
          </a:prstGeom>
          <a:noFill/>
          <a:ln>
            <a:noFill/>
          </a:ln>
        </p:spPr>
      </p:pic>
      <p:sp>
        <p:nvSpPr>
          <p:cNvPr id="277" name="Shape 277"/>
          <p:cNvSpPr txBox="1"/>
          <p:nvPr/>
        </p:nvSpPr>
        <p:spPr>
          <a:xfrm>
            <a:off x="1033636" y="2589013"/>
            <a:ext cx="10843200" cy="8224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278" name="Shape 278"/>
          <p:cNvSpPr txBox="1"/>
          <p:nvPr/>
        </p:nvSpPr>
        <p:spPr>
          <a:xfrm>
            <a:off x="1662052" y="5434784"/>
            <a:ext cx="8140800" cy="756400"/>
          </a:xfrm>
          <a:prstGeom prst="rect">
            <a:avLst/>
          </a:prstGeom>
          <a:noFill/>
          <a:ln>
            <a:noFill/>
          </a:ln>
        </p:spPr>
        <p:txBody>
          <a:bodyPr wrap="square" lIns="121900" tIns="121900" rIns="121900" bIns="121900" anchor="t" anchorCtr="0">
            <a:noAutofit/>
          </a:bodyPr>
          <a:lstStyle/>
          <a:p>
            <a:pPr marL="0" lvl="0" indent="0">
              <a:spcBef>
                <a:spcPts val="0"/>
              </a:spcBef>
              <a:buNone/>
            </a:pPr>
            <a:r>
              <a:rPr lang="lv-LV" sz="3200" dirty="0">
                <a:latin typeface="Cambria"/>
                <a:ea typeface="Cambria"/>
                <a:cs typeface="Cambria"/>
                <a:sym typeface="Cambria"/>
              </a:rPr>
              <a:t>.</a:t>
            </a:r>
          </a:p>
        </p:txBody>
      </p:sp>
    </p:spTree>
    <p:extLst>
      <p:ext uri="{BB962C8B-B14F-4D97-AF65-F5344CB8AC3E}">
        <p14:creationId xmlns:p14="http://schemas.microsoft.com/office/powerpoint/2010/main" val="242168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DSC07463.JPG"/>
          <p:cNvPicPr preferRelativeResize="0"/>
          <p:nvPr/>
        </p:nvPicPr>
        <p:blipFill rotWithShape="1">
          <a:blip r:embed="rId3">
            <a:alphaModFix/>
          </a:blip>
          <a:srcRect l="12655" r="8442" b="2047"/>
          <a:stretch/>
        </p:blipFill>
        <p:spPr>
          <a:xfrm rot="-5400000">
            <a:off x="3117299" y="-2127167"/>
            <a:ext cx="5957400" cy="11112332"/>
          </a:xfrm>
          <a:prstGeom prst="rect">
            <a:avLst/>
          </a:prstGeom>
          <a:noFill/>
          <a:ln>
            <a:noFill/>
          </a:ln>
        </p:spPr>
      </p:pic>
      <p:sp>
        <p:nvSpPr>
          <p:cNvPr id="284" name="Shape 284"/>
          <p:cNvSpPr txBox="1"/>
          <p:nvPr/>
        </p:nvSpPr>
        <p:spPr>
          <a:xfrm>
            <a:off x="997598" y="2006367"/>
            <a:ext cx="5098400" cy="7564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285" name="Shape 285"/>
          <p:cNvSpPr txBox="1"/>
          <p:nvPr/>
        </p:nvSpPr>
        <p:spPr>
          <a:xfrm>
            <a:off x="7104700" y="2006367"/>
            <a:ext cx="4062000" cy="625200"/>
          </a:xfrm>
          <a:prstGeom prst="rect">
            <a:avLst/>
          </a:prstGeom>
          <a:noFill/>
          <a:ln>
            <a:noFill/>
          </a:ln>
        </p:spPr>
        <p:txBody>
          <a:bodyPr wrap="square" lIns="121900" tIns="121900" rIns="121900" bIns="121900" anchor="t" anchorCtr="0">
            <a:noAutofit/>
          </a:bodyPr>
          <a:lstStyle/>
          <a:p>
            <a:pPr marL="0" lvl="0" indent="0">
              <a:spcBef>
                <a:spcPts val="0"/>
              </a:spcBef>
              <a:buNone/>
            </a:pPr>
            <a:r>
              <a:rPr lang="lv-LV" sz="3200" dirty="0">
                <a:latin typeface="Cambria"/>
                <a:ea typeface="Cambria"/>
                <a:cs typeface="Cambria"/>
                <a:sym typeface="Cambria"/>
              </a:rPr>
              <a:t>.</a:t>
            </a:r>
          </a:p>
        </p:txBody>
      </p:sp>
    </p:spTree>
    <p:extLst>
      <p:ext uri="{BB962C8B-B14F-4D97-AF65-F5344CB8AC3E}">
        <p14:creationId xmlns:p14="http://schemas.microsoft.com/office/powerpoint/2010/main" val="51486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DSC07464.JPG"/>
          <p:cNvPicPr preferRelativeResize="0"/>
          <p:nvPr/>
        </p:nvPicPr>
        <p:blipFill rotWithShape="1">
          <a:blip r:embed="rId3">
            <a:alphaModFix/>
          </a:blip>
          <a:srcRect l="11503" r="9594"/>
          <a:stretch/>
        </p:blipFill>
        <p:spPr>
          <a:xfrm rot="-5400000">
            <a:off x="3102279" y="-2147371"/>
            <a:ext cx="6159088" cy="11176843"/>
          </a:xfrm>
          <a:prstGeom prst="rect">
            <a:avLst/>
          </a:prstGeom>
          <a:noFill/>
          <a:ln>
            <a:noFill/>
          </a:ln>
        </p:spPr>
      </p:pic>
      <p:sp>
        <p:nvSpPr>
          <p:cNvPr id="291" name="Shape 291"/>
          <p:cNvSpPr txBox="1"/>
          <p:nvPr/>
        </p:nvSpPr>
        <p:spPr>
          <a:xfrm>
            <a:off x="1659285" y="2523591"/>
            <a:ext cx="2779200" cy="6744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292" name="Shape 292"/>
          <p:cNvSpPr txBox="1"/>
          <p:nvPr/>
        </p:nvSpPr>
        <p:spPr>
          <a:xfrm>
            <a:off x="8091467" y="1381467"/>
            <a:ext cx="2894400" cy="6744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5722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DSC07465.JPG"/>
          <p:cNvPicPr preferRelativeResize="0"/>
          <p:nvPr/>
        </p:nvPicPr>
        <p:blipFill rotWithShape="1">
          <a:blip r:embed="rId3">
            <a:alphaModFix/>
          </a:blip>
          <a:srcRect l="12808" r="10586"/>
          <a:stretch/>
        </p:blipFill>
        <p:spPr>
          <a:xfrm rot="10800000">
            <a:off x="5267569" y="117230"/>
            <a:ext cx="3860031" cy="6537569"/>
          </a:xfrm>
          <a:prstGeom prst="rect">
            <a:avLst/>
          </a:prstGeom>
          <a:noFill/>
          <a:ln>
            <a:noFill/>
          </a:ln>
        </p:spPr>
      </p:pic>
      <p:sp>
        <p:nvSpPr>
          <p:cNvPr id="298" name="Shape 298"/>
          <p:cNvSpPr txBox="1"/>
          <p:nvPr/>
        </p:nvSpPr>
        <p:spPr>
          <a:xfrm>
            <a:off x="674300" y="855200"/>
            <a:ext cx="4818400" cy="16612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299" name="Shape 299"/>
          <p:cNvSpPr txBox="1"/>
          <p:nvPr/>
        </p:nvSpPr>
        <p:spPr>
          <a:xfrm>
            <a:off x="674300" y="3453667"/>
            <a:ext cx="4901200" cy="15132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327505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descr="DSC07466.JPG"/>
          <p:cNvPicPr preferRelativeResize="0"/>
          <p:nvPr/>
        </p:nvPicPr>
        <p:blipFill rotWithShape="1">
          <a:blip r:embed="rId3">
            <a:alphaModFix/>
          </a:blip>
          <a:srcRect t="10615" b="10107"/>
          <a:stretch/>
        </p:blipFill>
        <p:spPr>
          <a:xfrm>
            <a:off x="191386" y="95693"/>
            <a:ext cx="11542279" cy="6428975"/>
          </a:xfrm>
          <a:prstGeom prst="rect">
            <a:avLst/>
          </a:prstGeom>
          <a:noFill/>
          <a:ln>
            <a:noFill/>
          </a:ln>
        </p:spPr>
      </p:pic>
      <p:sp>
        <p:nvSpPr>
          <p:cNvPr id="305" name="Shape 305"/>
          <p:cNvSpPr txBox="1"/>
          <p:nvPr/>
        </p:nvSpPr>
        <p:spPr>
          <a:xfrm>
            <a:off x="1019667" y="1085433"/>
            <a:ext cx="3601600" cy="16448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solidFill>
                <a:srgbClr val="FFFFFF"/>
              </a:solidFill>
              <a:latin typeface="Cambria"/>
              <a:ea typeface="Cambria"/>
              <a:cs typeface="Cambria"/>
              <a:sym typeface="Cambria"/>
            </a:endParaRPr>
          </a:p>
        </p:txBody>
      </p:sp>
      <p:sp>
        <p:nvSpPr>
          <p:cNvPr id="306" name="Shape 306"/>
          <p:cNvSpPr txBox="1"/>
          <p:nvPr/>
        </p:nvSpPr>
        <p:spPr>
          <a:xfrm>
            <a:off x="8996000" y="1200567"/>
            <a:ext cx="2318800" cy="18748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solidFill>
                <a:srgbClr val="FFFFFF"/>
              </a:solidFill>
              <a:latin typeface="Cambria"/>
              <a:ea typeface="Cambria"/>
              <a:cs typeface="Cambria"/>
              <a:sym typeface="Cambria"/>
            </a:endParaRPr>
          </a:p>
        </p:txBody>
      </p:sp>
    </p:spTree>
    <p:extLst>
      <p:ext uri="{BB962C8B-B14F-4D97-AF65-F5344CB8AC3E}">
        <p14:creationId xmlns:p14="http://schemas.microsoft.com/office/powerpoint/2010/main" val="396970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Shape 311" descr="DSC07467.JPG"/>
          <p:cNvPicPr preferRelativeResize="0"/>
          <p:nvPr/>
        </p:nvPicPr>
        <p:blipFill rotWithShape="1">
          <a:blip r:embed="rId3">
            <a:alphaModFix/>
          </a:blip>
          <a:srcRect l="12271" r="10739" b="3883"/>
          <a:stretch/>
        </p:blipFill>
        <p:spPr>
          <a:xfrm rot="5400000">
            <a:off x="2865844" y="-2227891"/>
            <a:ext cx="6279454" cy="11309393"/>
          </a:xfrm>
          <a:prstGeom prst="rect">
            <a:avLst/>
          </a:prstGeom>
          <a:noFill/>
          <a:ln>
            <a:noFill/>
          </a:ln>
        </p:spPr>
      </p:pic>
      <p:sp>
        <p:nvSpPr>
          <p:cNvPr id="312" name="Shape 312"/>
          <p:cNvSpPr txBox="1"/>
          <p:nvPr/>
        </p:nvSpPr>
        <p:spPr>
          <a:xfrm>
            <a:off x="3190533" y="2022900"/>
            <a:ext cx="3716800" cy="10196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313" name="Shape 313"/>
          <p:cNvSpPr txBox="1"/>
          <p:nvPr/>
        </p:nvSpPr>
        <p:spPr>
          <a:xfrm>
            <a:off x="8683533" y="4818700"/>
            <a:ext cx="2549200" cy="11840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41773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descr="DSC07468.JPG"/>
          <p:cNvPicPr preferRelativeResize="0"/>
          <p:nvPr/>
        </p:nvPicPr>
        <p:blipFill rotWithShape="1">
          <a:blip r:embed="rId3">
            <a:alphaModFix/>
          </a:blip>
          <a:srcRect l="12654" t="4964" r="11885" b="2750"/>
          <a:stretch/>
        </p:blipFill>
        <p:spPr>
          <a:xfrm rot="-5400000">
            <a:off x="3176617" y="-1836583"/>
            <a:ext cx="5956333" cy="10945167"/>
          </a:xfrm>
          <a:prstGeom prst="rect">
            <a:avLst/>
          </a:prstGeom>
          <a:noFill/>
          <a:ln>
            <a:noFill/>
          </a:ln>
        </p:spPr>
      </p:pic>
      <p:sp>
        <p:nvSpPr>
          <p:cNvPr id="319" name="Shape 319"/>
          <p:cNvSpPr txBox="1"/>
          <p:nvPr/>
        </p:nvSpPr>
        <p:spPr>
          <a:xfrm>
            <a:off x="1069000" y="1513033"/>
            <a:ext cx="4621200" cy="6412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320" name="Shape 320"/>
          <p:cNvSpPr txBox="1"/>
          <p:nvPr/>
        </p:nvSpPr>
        <p:spPr>
          <a:xfrm>
            <a:off x="7417133" y="2434000"/>
            <a:ext cx="3602000" cy="11348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236604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descr="DSC07470.JPG"/>
          <p:cNvPicPr preferRelativeResize="0"/>
          <p:nvPr/>
        </p:nvPicPr>
        <p:blipFill rotWithShape="1">
          <a:blip r:embed="rId3">
            <a:alphaModFix/>
          </a:blip>
          <a:srcRect l="11891" r="10738" b="3072"/>
          <a:stretch/>
        </p:blipFill>
        <p:spPr>
          <a:xfrm rot="-5400000">
            <a:off x="3205766" y="-2164302"/>
            <a:ext cx="6001234" cy="11296768"/>
          </a:xfrm>
          <a:prstGeom prst="rect">
            <a:avLst/>
          </a:prstGeom>
          <a:noFill/>
          <a:ln>
            <a:noFill/>
          </a:ln>
        </p:spPr>
      </p:pic>
      <p:sp>
        <p:nvSpPr>
          <p:cNvPr id="326" name="Shape 326"/>
          <p:cNvSpPr txBox="1"/>
          <p:nvPr/>
        </p:nvSpPr>
        <p:spPr>
          <a:xfrm>
            <a:off x="2252783" y="3114082"/>
            <a:ext cx="8930000" cy="740000"/>
          </a:xfrm>
          <a:prstGeom prst="rect">
            <a:avLst/>
          </a:prstGeom>
          <a:noFill/>
          <a:ln>
            <a:noFill/>
          </a:ln>
        </p:spPr>
        <p:txBody>
          <a:bodyPr wrap="square" lIns="121900" tIns="121900" rIns="121900" bIns="121900" anchor="t" anchorCtr="0">
            <a:noAutofit/>
          </a:bodyPr>
          <a:lstStyle/>
          <a:p>
            <a:pPr marL="0" lvl="0" indent="0">
              <a:spcBef>
                <a:spcPts val="0"/>
              </a:spcBef>
              <a:buNone/>
            </a:pPr>
            <a:r>
              <a:rPr lang="lv-LV" sz="3200" dirty="0">
                <a:latin typeface="Cambria"/>
                <a:ea typeface="Cambria"/>
                <a:cs typeface="Cambria"/>
                <a:sym typeface="Cambria"/>
              </a:rPr>
              <a:t>.</a:t>
            </a:r>
          </a:p>
        </p:txBody>
      </p:sp>
      <p:sp>
        <p:nvSpPr>
          <p:cNvPr id="327" name="Shape 327"/>
          <p:cNvSpPr txBox="1"/>
          <p:nvPr/>
        </p:nvSpPr>
        <p:spPr>
          <a:xfrm>
            <a:off x="2252783" y="5232725"/>
            <a:ext cx="7907200" cy="542800"/>
          </a:xfrm>
          <a:prstGeom prst="rect">
            <a:avLst/>
          </a:prstGeom>
          <a:noFill/>
          <a:ln>
            <a:noFill/>
          </a:ln>
        </p:spPr>
        <p:txBody>
          <a:bodyPr wrap="square" lIns="121900" tIns="121900" rIns="121900" bIns="121900" anchor="t" anchorCtr="0">
            <a:noAutofit/>
          </a:bodyPr>
          <a:lstStyle/>
          <a:p>
            <a:pPr lvl="0"/>
            <a:endParaRPr lang="lv-LV" sz="3200" dirty="0">
              <a:latin typeface="Cambria"/>
              <a:ea typeface="Cambria"/>
              <a:cs typeface="Cambria"/>
              <a:sym typeface="Cambria"/>
            </a:endParaRPr>
          </a:p>
        </p:txBody>
      </p:sp>
    </p:spTree>
    <p:extLst>
      <p:ext uri="{BB962C8B-B14F-4D97-AF65-F5344CB8AC3E}">
        <p14:creationId xmlns:p14="http://schemas.microsoft.com/office/powerpoint/2010/main" val="381588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3D87-AEA1-4007-8D14-8B2E624CF44C}"/>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5E87BB88-CBD6-489C-8375-BDFC45128E75}"/>
              </a:ext>
            </a:extLst>
          </p:cNvPr>
          <p:cNvGraphicFramePr>
            <a:graphicFrameLocks noGrp="1"/>
          </p:cNvGraphicFramePr>
          <p:nvPr>
            <p:ph idx="1"/>
            <p:extLst>
              <p:ext uri="{D42A27DB-BD31-4B8C-83A1-F6EECF244321}">
                <p14:modId xmlns:p14="http://schemas.microsoft.com/office/powerpoint/2010/main" val="2106207776"/>
              </p:ext>
            </p:extLst>
          </p:nvPr>
        </p:nvGraphicFramePr>
        <p:xfrm>
          <a:off x="102701" y="804519"/>
          <a:ext cx="11932085" cy="6379464"/>
        </p:xfrm>
        <a:graphic>
          <a:graphicData uri="http://schemas.openxmlformats.org/drawingml/2006/table">
            <a:tbl>
              <a:tblPr firstRow="1" firstCol="1" bandRow="1">
                <a:tableStyleId>{5C22544A-7EE6-4342-B048-85BDC9FD1C3A}</a:tableStyleId>
              </a:tblPr>
              <a:tblGrid>
                <a:gridCol w="1656312">
                  <a:extLst>
                    <a:ext uri="{9D8B030D-6E8A-4147-A177-3AD203B41FA5}">
                      <a16:colId xmlns:a16="http://schemas.microsoft.com/office/drawing/2014/main" val="172148775"/>
                    </a:ext>
                  </a:extLst>
                </a:gridCol>
                <a:gridCol w="2256469">
                  <a:extLst>
                    <a:ext uri="{9D8B030D-6E8A-4147-A177-3AD203B41FA5}">
                      <a16:colId xmlns:a16="http://schemas.microsoft.com/office/drawing/2014/main" val="2958504476"/>
                    </a:ext>
                  </a:extLst>
                </a:gridCol>
                <a:gridCol w="2711302">
                  <a:extLst>
                    <a:ext uri="{9D8B030D-6E8A-4147-A177-3AD203B41FA5}">
                      <a16:colId xmlns:a16="http://schemas.microsoft.com/office/drawing/2014/main" val="758786734"/>
                    </a:ext>
                  </a:extLst>
                </a:gridCol>
                <a:gridCol w="2232838">
                  <a:extLst>
                    <a:ext uri="{9D8B030D-6E8A-4147-A177-3AD203B41FA5}">
                      <a16:colId xmlns:a16="http://schemas.microsoft.com/office/drawing/2014/main" val="2938240416"/>
                    </a:ext>
                  </a:extLst>
                </a:gridCol>
                <a:gridCol w="1853690">
                  <a:extLst>
                    <a:ext uri="{9D8B030D-6E8A-4147-A177-3AD203B41FA5}">
                      <a16:colId xmlns:a16="http://schemas.microsoft.com/office/drawing/2014/main" val="297884078"/>
                    </a:ext>
                  </a:extLst>
                </a:gridCol>
                <a:gridCol w="1137240">
                  <a:extLst>
                    <a:ext uri="{9D8B030D-6E8A-4147-A177-3AD203B41FA5}">
                      <a16:colId xmlns:a16="http://schemas.microsoft.com/office/drawing/2014/main" val="9516717"/>
                    </a:ext>
                  </a:extLst>
                </a:gridCol>
                <a:gridCol w="84234">
                  <a:extLst>
                    <a:ext uri="{9D8B030D-6E8A-4147-A177-3AD203B41FA5}">
                      <a16:colId xmlns:a16="http://schemas.microsoft.com/office/drawing/2014/main" val="1214460519"/>
                    </a:ext>
                  </a:extLst>
                </a:gridCol>
              </a:tblGrid>
              <a:tr h="5607236">
                <a:tc>
                  <a:txBody>
                    <a:bodyPr/>
                    <a:lstStyle/>
                    <a:p>
                      <a:pPr marL="0" marR="0" algn="ctr">
                        <a:lnSpc>
                          <a:spcPct val="115000"/>
                        </a:lnSpc>
                        <a:spcBef>
                          <a:spcPts val="0"/>
                        </a:spcBef>
                        <a:spcAft>
                          <a:spcPts val="0"/>
                        </a:spcAft>
                      </a:pPr>
                      <a:r>
                        <a:rPr lang="el-GR"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10.00-14.00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Information about </a:t>
                      </a:r>
                      <a:r>
                        <a:rPr lang="en-US" sz="1400" dirty="0" err="1">
                          <a:solidFill>
                            <a:schemeClr val="tx1"/>
                          </a:solidFill>
                          <a:effectLst/>
                          <a:latin typeface="Arial" panose="020B0604020202020204" pitchFamily="34" charset="0"/>
                          <a:cs typeface="Arial" panose="020B0604020202020204" pitchFamily="34" charset="0"/>
                        </a:rPr>
                        <a:t>Risö</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skola</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Participation in</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classroom activities</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Lunch at school, offered</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14.00 –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Accommodation arrangements, free time</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DINNER IN JAKOBSTAD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1">
                        <a:lumMod val="7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09.00-10.00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WELCOME CEREMONY</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10.00-14.00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Workshops for teachers</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 </a:t>
                      </a:r>
                      <a:r>
                        <a:rPr lang="en-US" sz="1400" dirty="0" err="1">
                          <a:solidFill>
                            <a:schemeClr val="tx1"/>
                          </a:solidFill>
                          <a:effectLst/>
                          <a:latin typeface="Arial" panose="020B0604020202020204" pitchFamily="34" charset="0"/>
                          <a:cs typeface="Arial" panose="020B0604020202020204" pitchFamily="34" charset="0"/>
                        </a:rPr>
                        <a:t>KiVa</a:t>
                      </a:r>
                      <a:r>
                        <a:rPr lang="en-US" sz="1400" dirty="0">
                          <a:solidFill>
                            <a:schemeClr val="tx1"/>
                          </a:solidFill>
                          <a:effectLst/>
                          <a:latin typeface="Arial" panose="020B0604020202020204" pitchFamily="34" charset="0"/>
                          <a:cs typeface="Arial" panose="020B0604020202020204" pitchFamily="34" charset="0"/>
                        </a:rPr>
                        <a:t>-school in theory</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 </a:t>
                      </a:r>
                      <a:r>
                        <a:rPr lang="en-US" sz="1400" dirty="0" err="1">
                          <a:solidFill>
                            <a:schemeClr val="tx1"/>
                          </a:solidFill>
                          <a:effectLst/>
                          <a:latin typeface="Arial" panose="020B0604020202020204" pitchFamily="34" charset="0"/>
                          <a:cs typeface="Arial" panose="020B0604020202020204" pitchFamily="34" charset="0"/>
                        </a:rPr>
                        <a:t>KiVa</a:t>
                      </a:r>
                      <a:r>
                        <a:rPr lang="en-US" sz="1400" dirty="0">
                          <a:solidFill>
                            <a:schemeClr val="tx1"/>
                          </a:solidFill>
                          <a:effectLst/>
                          <a:latin typeface="Arial" panose="020B0604020202020204" pitchFamily="34" charset="0"/>
                          <a:cs typeface="Arial" panose="020B0604020202020204" pitchFamily="34" charset="0"/>
                        </a:rPr>
                        <a:t>-school in practice               3. Tablets in daily school work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4. Three steps of special education</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Lunch at school, offered</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12.00-12.45 Meeting media</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13.00 – 15.00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Discussions and conclusions</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15.30 Transport to </a:t>
                      </a:r>
                      <a:r>
                        <a:rPr lang="en-US" sz="1400" dirty="0" err="1">
                          <a:solidFill>
                            <a:schemeClr val="tx1"/>
                          </a:solidFill>
                          <a:effectLst/>
                          <a:latin typeface="Arial" panose="020B0604020202020204" pitchFamily="34" charset="0"/>
                          <a:cs typeface="Arial" panose="020B0604020202020204" pitchFamily="34" charset="0"/>
                        </a:rPr>
                        <a:t>Jakobstad</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18.30 DINNER at Steakhouse </a:t>
                      </a:r>
                      <a:r>
                        <a:rPr lang="en-US" sz="1400" dirty="0" err="1">
                          <a:solidFill>
                            <a:schemeClr val="tx1"/>
                          </a:solidFill>
                          <a:effectLst/>
                          <a:latin typeface="Arial" panose="020B0604020202020204" pitchFamily="34" charset="0"/>
                          <a:cs typeface="Arial" panose="020B0604020202020204" pitchFamily="34" charset="0"/>
                        </a:rPr>
                        <a:t>Ludvig</a:t>
                      </a: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2">
                        <a:lumMod val="90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09.00-12.00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Outdoor and environmental education in preschool “</a:t>
                      </a:r>
                      <a:r>
                        <a:rPr lang="en-US" sz="1400" dirty="0" err="1">
                          <a:solidFill>
                            <a:schemeClr val="tx1"/>
                          </a:solidFill>
                          <a:effectLst/>
                          <a:latin typeface="Arial" panose="020B0604020202020204" pitchFamily="34" charset="0"/>
                          <a:cs typeface="Arial" panose="020B0604020202020204" pitchFamily="34" charset="0"/>
                        </a:rPr>
                        <a:t>Skogsgläntan</a:t>
                      </a:r>
                      <a:r>
                        <a:rPr lang="en-US" sz="1400" dirty="0">
                          <a:solidFill>
                            <a:schemeClr val="tx1"/>
                          </a:solidFill>
                          <a:effectLst/>
                          <a:latin typeface="Arial" panose="020B0604020202020204" pitchFamily="34" charset="0"/>
                          <a:cs typeface="Arial" panose="020B0604020202020204" pitchFamily="34" charset="0"/>
                        </a:rPr>
                        <a:t>”,</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Visit to</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the Town hall</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Lunch at school, offered</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12.00 – 15.00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Observing woodwork and needlework lessons, project “Grandparents at school”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Teacher´s meeting</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15.00-17.00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Finnish traditions, sauna and swimming</a:t>
                      </a:r>
                      <a:endParaRPr lang="lv-LV"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DINNER 17.00-19.00</a:t>
                      </a: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Transport to </a:t>
                      </a:r>
                      <a:r>
                        <a:rPr lang="en-US" sz="1400" dirty="0" err="1">
                          <a:solidFill>
                            <a:schemeClr val="tx1"/>
                          </a:solidFill>
                          <a:effectLst/>
                          <a:latin typeface="Arial" panose="020B0604020202020204" pitchFamily="34" charset="0"/>
                          <a:cs typeface="Arial" panose="020B0604020202020204" pitchFamily="34" charset="0"/>
                        </a:rPr>
                        <a:t>Jakobstad</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1">
                        <a:lumMod val="8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09.00-12.00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Visit to the local community center </a:t>
                      </a:r>
                      <a:r>
                        <a:rPr lang="en-US" sz="1400" dirty="0" err="1">
                          <a:solidFill>
                            <a:schemeClr val="tx1"/>
                          </a:solidFill>
                          <a:effectLst/>
                          <a:latin typeface="Arial" panose="020B0604020202020204" pitchFamily="34" charset="0"/>
                          <a:cs typeface="Arial" panose="020B0604020202020204" pitchFamily="34" charset="0"/>
                        </a:rPr>
                        <a:t>Bjärgas</a:t>
                      </a:r>
                      <a:r>
                        <a:rPr lang="en-US" sz="1400" dirty="0">
                          <a:solidFill>
                            <a:schemeClr val="tx1"/>
                          </a:solidFill>
                          <a:effectLst/>
                          <a:latin typeface="Arial" panose="020B0604020202020204" pitchFamily="34" charset="0"/>
                          <a:cs typeface="Arial" panose="020B0604020202020204" pitchFamily="34" charset="0"/>
                        </a:rPr>
                        <a:t>, with guided tour and information about the open air museum and the school project "Time travel”</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12.00-14.00 Lunch at school, offered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Presentations and discussions, classroom observations, active learning in participating schools</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14.00 Transport to </a:t>
                      </a:r>
                      <a:r>
                        <a:rPr lang="en-US" sz="1400" dirty="0" err="1">
                          <a:solidFill>
                            <a:schemeClr val="tx1"/>
                          </a:solidFill>
                          <a:effectLst/>
                          <a:latin typeface="Arial" panose="020B0604020202020204" pitchFamily="34" charset="0"/>
                          <a:cs typeface="Arial" panose="020B0604020202020204" pitchFamily="34" charset="0"/>
                        </a:rPr>
                        <a:t>Jakobstad</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lv-LV" sz="1400" dirty="0">
                          <a:solidFill>
                            <a:schemeClr val="tx1"/>
                          </a:solidFill>
                          <a:effectLst/>
                          <a:latin typeface="Arial" panose="020B0604020202020204" pitchFamily="34" charset="0"/>
                          <a:cs typeface="Arial" panose="020B0604020202020204" pitchFamily="34" charset="0"/>
                        </a:rPr>
                        <a:t>V</a:t>
                      </a:r>
                      <a:r>
                        <a:rPr lang="en-US" sz="1400" dirty="0" err="1">
                          <a:solidFill>
                            <a:schemeClr val="tx1"/>
                          </a:solidFill>
                          <a:effectLst/>
                          <a:latin typeface="Arial" panose="020B0604020202020204" pitchFamily="34" charset="0"/>
                          <a:cs typeface="Arial" panose="020B0604020202020204" pitchFamily="34" charset="0"/>
                        </a:rPr>
                        <a:t>isits</a:t>
                      </a:r>
                      <a:r>
                        <a:rPr lang="en-US" sz="1400" dirty="0">
                          <a:solidFill>
                            <a:schemeClr val="tx1"/>
                          </a:solidFill>
                          <a:effectLst/>
                          <a:latin typeface="Arial" panose="020B0604020202020204" pitchFamily="34" charset="0"/>
                          <a:cs typeface="Arial" panose="020B0604020202020204" pitchFamily="34" charset="0"/>
                        </a:rPr>
                        <a:t> the hospital</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19.00 Festive dinner</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Restaurant </a:t>
                      </a:r>
                      <a:r>
                        <a:rPr lang="en-US" sz="1400" dirty="0" err="1">
                          <a:solidFill>
                            <a:schemeClr val="tx1"/>
                          </a:solidFill>
                          <a:effectLst/>
                          <a:latin typeface="Arial" panose="020B0604020202020204" pitchFamily="34" charset="0"/>
                          <a:cs typeface="Arial" panose="020B0604020202020204" pitchFamily="34" charset="0"/>
                        </a:rPr>
                        <a:t>Epoque</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1">
                        <a:lumMod val="7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09.00-14.00</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Visit to </a:t>
                      </a:r>
                      <a:r>
                        <a:rPr lang="en-US" sz="1400" dirty="0" err="1">
                          <a:solidFill>
                            <a:schemeClr val="tx1"/>
                          </a:solidFill>
                          <a:effectLst/>
                          <a:latin typeface="Arial" panose="020B0604020202020204" pitchFamily="34" charset="0"/>
                          <a:cs typeface="Arial" panose="020B0604020202020204" pitchFamily="34" charset="0"/>
                        </a:rPr>
                        <a:t>Risö</a:t>
                      </a:r>
                      <a:r>
                        <a:rPr lang="en-US" sz="1400" dirty="0">
                          <a:solidFill>
                            <a:schemeClr val="tx1"/>
                          </a:solidFill>
                          <a:effectLst/>
                          <a:latin typeface="Arial" panose="020B0604020202020204" pitchFamily="34" charset="0"/>
                          <a:cs typeface="Arial" panose="020B0604020202020204" pitchFamily="34" charset="0"/>
                        </a:rPr>
                        <a:t> preschool,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-presentation about outdoor education, “</a:t>
                      </a:r>
                      <a:r>
                        <a:rPr lang="en-US" sz="1400" dirty="0" err="1">
                          <a:solidFill>
                            <a:schemeClr val="tx1"/>
                          </a:solidFill>
                          <a:effectLst/>
                          <a:latin typeface="Arial" panose="020B0604020202020204" pitchFamily="34" charset="0"/>
                          <a:cs typeface="Arial" panose="020B0604020202020204" pitchFamily="34" charset="0"/>
                        </a:rPr>
                        <a:t>Skogsmulle</a:t>
                      </a:r>
                      <a:r>
                        <a:rPr lang="en-US" sz="1400" dirty="0">
                          <a:solidFill>
                            <a:schemeClr val="tx1"/>
                          </a:solidFill>
                          <a:effectLst/>
                          <a:latin typeface="Arial" panose="020B0604020202020204" pitchFamily="34" charset="0"/>
                          <a:cs typeface="Arial" panose="020B0604020202020204" pitchFamily="34" charset="0"/>
                        </a:rPr>
                        <a:t>”</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-special education in preschool</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-classroom observations</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Lunch at </a:t>
                      </a:r>
                      <a:r>
                        <a:rPr lang="en-US" sz="1400" dirty="0" err="1">
                          <a:solidFill>
                            <a:schemeClr val="tx1"/>
                          </a:solidFill>
                          <a:effectLst/>
                          <a:latin typeface="Arial" panose="020B0604020202020204" pitchFamily="34" charset="0"/>
                          <a:cs typeface="Arial" panose="020B0604020202020204" pitchFamily="34" charset="0"/>
                        </a:rPr>
                        <a:t>Risö</a:t>
                      </a:r>
                      <a:r>
                        <a:rPr lang="en-US" sz="1400" dirty="0">
                          <a:solidFill>
                            <a:schemeClr val="tx1"/>
                          </a:solidFill>
                          <a:effectLst/>
                          <a:latin typeface="Arial" panose="020B0604020202020204" pitchFamily="34" charset="0"/>
                          <a:cs typeface="Arial" panose="020B0604020202020204" pitchFamily="34" charset="0"/>
                        </a:rPr>
                        <a:t> </a:t>
                      </a:r>
                      <a:r>
                        <a:rPr lang="en-US" sz="1400" dirty="0" err="1">
                          <a:solidFill>
                            <a:schemeClr val="tx1"/>
                          </a:solidFill>
                          <a:effectLst/>
                          <a:latin typeface="Arial" panose="020B0604020202020204" pitchFamily="34" charset="0"/>
                          <a:cs typeface="Arial" panose="020B0604020202020204" pitchFamily="34" charset="0"/>
                        </a:rPr>
                        <a:t>skola</a:t>
                      </a:r>
                      <a:r>
                        <a:rPr lang="en-US" sz="1400" dirty="0">
                          <a:solidFill>
                            <a:schemeClr val="tx1"/>
                          </a:solidFill>
                          <a:effectLst/>
                          <a:latin typeface="Arial" panose="020B0604020202020204" pitchFamily="34" charset="0"/>
                          <a:cs typeface="Arial" panose="020B0604020202020204" pitchFamily="34" charset="0"/>
                        </a:rPr>
                        <a:t>, offered</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14.00 Transport to </a:t>
                      </a:r>
                      <a:r>
                        <a:rPr lang="en-US" sz="1400" dirty="0" err="1">
                          <a:solidFill>
                            <a:schemeClr val="tx1"/>
                          </a:solidFill>
                          <a:effectLst/>
                          <a:latin typeface="Arial" panose="020B0604020202020204" pitchFamily="34" charset="0"/>
                          <a:cs typeface="Arial" panose="020B0604020202020204" pitchFamily="34" charset="0"/>
                        </a:rPr>
                        <a:t>Jakobstad</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Free time</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19.00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Possibility to attend the local Teacher´s associations Winter party in </a:t>
                      </a:r>
                      <a:r>
                        <a:rPr lang="en-US" sz="1400" dirty="0" err="1">
                          <a:solidFill>
                            <a:schemeClr val="tx1"/>
                          </a:solidFill>
                          <a:effectLst/>
                          <a:latin typeface="Arial" panose="020B0604020202020204" pitchFamily="34" charset="0"/>
                          <a:cs typeface="Arial" panose="020B0604020202020204" pitchFamily="34" charset="0"/>
                        </a:rPr>
                        <a:t>Jakobstad</a:t>
                      </a:r>
                      <a:endParaRPr lang="en-US" sz="1400" dirty="0">
                        <a:solidFill>
                          <a:schemeClr val="tx1"/>
                        </a:solidFill>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1">
                        <a:lumMod val="8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09.00-12.00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Meeting and summary</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Discussions and planning the meeting in GBR</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Lunch in </a:t>
                      </a:r>
                      <a:r>
                        <a:rPr lang="en-US" sz="1400" dirty="0" err="1">
                          <a:solidFill>
                            <a:schemeClr val="tx1"/>
                          </a:solidFill>
                          <a:effectLst/>
                          <a:latin typeface="Arial" panose="020B0604020202020204" pitchFamily="34" charset="0"/>
                          <a:cs typeface="Arial" panose="020B0604020202020204" pitchFamily="34" charset="0"/>
                        </a:rPr>
                        <a:t>Jakobstad</a:t>
                      </a:r>
                      <a:r>
                        <a:rPr lang="en-US" sz="1400" dirty="0">
                          <a:solidFill>
                            <a:schemeClr val="tx1"/>
                          </a:solidFill>
                          <a:effectLst/>
                          <a:latin typeface="Arial" panose="020B0604020202020204" pitchFamily="34" charset="0"/>
                          <a:cs typeface="Arial" panose="020B0604020202020204" pitchFamily="34" charset="0"/>
                        </a:rPr>
                        <a:t> at own cost</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Departure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17" marR="29417" marT="0" marB="0">
                    <a:solidFill>
                      <a:schemeClr val="bg1">
                        <a:lumMod val="95000"/>
                      </a:schemeClr>
                    </a:solidFill>
                  </a:tcPr>
                </a:tc>
                <a:tc>
                  <a:txBody>
                    <a:bodyPr/>
                    <a:lstStyle/>
                    <a:p>
                      <a:pPr algn="l">
                        <a:lnSpc>
                          <a:spcPct val="115000"/>
                        </a:lnSpc>
                      </a:pPr>
                      <a:endParaRPr lang="en-US" sz="700" dirty="0">
                        <a:effectLst/>
                        <a:latin typeface="Times New Roman" panose="02020603050405020304" pitchFamily="18" charset="0"/>
                        <a:cs typeface="Times New Roman" panose="02020603050405020304" pitchFamily="18" charset="0"/>
                      </a:endParaRPr>
                    </a:p>
                  </a:txBody>
                  <a:tcPr marL="29417" marR="29417" marT="0" marB="0" anchor="b"/>
                </a:tc>
                <a:extLst>
                  <a:ext uri="{0D108BD9-81ED-4DB2-BD59-A6C34878D82A}">
                    <a16:rowId xmlns:a16="http://schemas.microsoft.com/office/drawing/2014/main" val="496341757"/>
                  </a:ext>
                </a:extLst>
              </a:tr>
              <a:tr h="0">
                <a:tc>
                  <a:txBody>
                    <a:bodyPr/>
                    <a:lstStyle/>
                    <a:p>
                      <a:pPr marL="0" marR="0" algn="ctr">
                        <a:lnSpc>
                          <a:spcPct val="115000"/>
                        </a:lnSpc>
                        <a:spcBef>
                          <a:spcPts val="0"/>
                        </a:spcBef>
                        <a:spcAft>
                          <a:spcPts val="0"/>
                        </a:spcAft>
                      </a:pPr>
                      <a:endParaRPr lang="sv-FI"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9417" marR="29417" marT="0" marB="0" anchor="b"/>
                </a:tc>
                <a:tc>
                  <a:txBody>
                    <a:bodyPr/>
                    <a:lstStyle/>
                    <a:p>
                      <a:pPr marL="0" marR="0" algn="l">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nchor="b"/>
                </a:tc>
                <a:tc>
                  <a:txBody>
                    <a:bodyPr/>
                    <a:lstStyle/>
                    <a:p>
                      <a:pPr marL="0" marR="0" algn="l">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nchor="b"/>
                </a:tc>
                <a:tc>
                  <a:txBody>
                    <a:bodyPr/>
                    <a:lstStyle/>
                    <a:p>
                      <a:pPr algn="l">
                        <a:lnSpc>
                          <a:spcPct val="115000"/>
                        </a:lnSpc>
                      </a:pPr>
                      <a:endParaRPr lang="en-US" sz="700">
                        <a:effectLst/>
                        <a:latin typeface="Times New Roman" panose="02020603050405020304" pitchFamily="18" charset="0"/>
                        <a:cs typeface="Times New Roman" panose="02020603050405020304" pitchFamily="18" charset="0"/>
                      </a:endParaRPr>
                    </a:p>
                  </a:txBody>
                  <a:tcPr marL="29417" marR="29417" marT="0" marB="0" anchor="b"/>
                </a:tc>
                <a:tc>
                  <a:txBody>
                    <a:bodyPr/>
                    <a:lstStyle/>
                    <a:p>
                      <a:pPr algn="l">
                        <a:lnSpc>
                          <a:spcPct val="115000"/>
                        </a:lnSpc>
                      </a:pPr>
                      <a:endParaRPr lang="en-US" sz="700">
                        <a:effectLst/>
                        <a:latin typeface="Times New Roman" panose="02020603050405020304" pitchFamily="18" charset="0"/>
                        <a:cs typeface="Times New Roman" panose="02020603050405020304" pitchFamily="18" charset="0"/>
                      </a:endParaRPr>
                    </a:p>
                  </a:txBody>
                  <a:tcPr marL="29417" marR="29417" marT="0" marB="0" anchor="b"/>
                </a:tc>
                <a:tc>
                  <a:txBody>
                    <a:bodyPr/>
                    <a:lstStyle/>
                    <a:p>
                      <a:pPr marL="0" marR="0" algn="l">
                        <a:lnSpc>
                          <a:spcPct val="115000"/>
                        </a:lnSpc>
                        <a:spcBef>
                          <a:spcPts val="0"/>
                        </a:spcBef>
                        <a:spcAft>
                          <a:spcPts val="0"/>
                        </a:spcAft>
                      </a:pPr>
                      <a:r>
                        <a:rPr lang="sv-FI"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tc>
                <a:tc>
                  <a:txBody>
                    <a:bodyPr/>
                    <a:lstStyle/>
                    <a:p>
                      <a:pPr algn="l">
                        <a:lnSpc>
                          <a:spcPct val="115000"/>
                        </a:lnSpc>
                      </a:pPr>
                      <a:endParaRPr lang="en-US" sz="700" dirty="0">
                        <a:effectLst/>
                        <a:latin typeface="Times New Roman" panose="02020603050405020304" pitchFamily="18" charset="0"/>
                        <a:cs typeface="Times New Roman" panose="02020603050405020304" pitchFamily="18" charset="0"/>
                      </a:endParaRPr>
                    </a:p>
                  </a:txBody>
                  <a:tcPr marL="29417" marR="29417" marT="0" marB="0" anchor="b"/>
                </a:tc>
                <a:extLst>
                  <a:ext uri="{0D108BD9-81ED-4DB2-BD59-A6C34878D82A}">
                    <a16:rowId xmlns:a16="http://schemas.microsoft.com/office/drawing/2014/main" val="859833956"/>
                  </a:ext>
                </a:extLst>
              </a:tr>
              <a:tr h="0">
                <a:tc>
                  <a:txBody>
                    <a:bodyPr/>
                    <a:lstStyle/>
                    <a:p>
                      <a:pPr marL="0" marR="0" algn="ctr">
                        <a:lnSpc>
                          <a:spcPct val="115000"/>
                        </a:lnSpc>
                        <a:spcBef>
                          <a:spcPts val="0"/>
                        </a:spcBef>
                        <a:spcAft>
                          <a:spcPts val="0"/>
                        </a:spcAft>
                      </a:pPr>
                      <a:r>
                        <a:rPr lang="sv-FI" sz="7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nchor="b"/>
                </a:tc>
                <a:tc>
                  <a:txBody>
                    <a:bodyPr/>
                    <a:lstStyle/>
                    <a:p>
                      <a:pPr marL="0" marR="0" algn="l">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nchor="b"/>
                </a:tc>
                <a:tc>
                  <a:txBody>
                    <a:bodyPr/>
                    <a:lstStyle/>
                    <a:p>
                      <a:pPr marL="0" marR="0" algn="ctr">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nchor="b"/>
                </a:tc>
                <a:tc>
                  <a:txBody>
                    <a:bodyPr/>
                    <a:lstStyle/>
                    <a:p>
                      <a:pPr algn="l">
                        <a:lnSpc>
                          <a:spcPct val="115000"/>
                        </a:lnSpc>
                      </a:pPr>
                      <a:endParaRPr lang="en-US" sz="700">
                        <a:effectLst/>
                        <a:latin typeface="Times New Roman" panose="02020603050405020304" pitchFamily="18" charset="0"/>
                        <a:cs typeface="Times New Roman" panose="02020603050405020304" pitchFamily="18" charset="0"/>
                      </a:endParaRPr>
                    </a:p>
                  </a:txBody>
                  <a:tcPr marL="29417" marR="29417" marT="0" marB="0" anchor="b"/>
                </a:tc>
                <a:tc>
                  <a:txBody>
                    <a:bodyPr/>
                    <a:lstStyle/>
                    <a:p>
                      <a:pPr algn="l">
                        <a:lnSpc>
                          <a:spcPct val="115000"/>
                        </a:lnSpc>
                      </a:pPr>
                      <a:endParaRPr lang="en-US" sz="700">
                        <a:effectLst/>
                        <a:latin typeface="Times New Roman" panose="02020603050405020304" pitchFamily="18" charset="0"/>
                        <a:cs typeface="Times New Roman" panose="02020603050405020304" pitchFamily="18" charset="0"/>
                      </a:endParaRPr>
                    </a:p>
                  </a:txBody>
                  <a:tcPr marL="29417" marR="29417" marT="0" marB="0" anchor="b"/>
                </a:tc>
                <a:tc>
                  <a:txBody>
                    <a:bodyPr/>
                    <a:lstStyle/>
                    <a:p>
                      <a:pPr marL="0" marR="0" algn="l">
                        <a:lnSpc>
                          <a:spcPct val="115000"/>
                        </a:lnSpc>
                        <a:spcBef>
                          <a:spcPts val="0"/>
                        </a:spcBef>
                        <a:spcAft>
                          <a:spcPts val="0"/>
                        </a:spcAft>
                      </a:pPr>
                      <a:r>
                        <a:rPr lang="sv-FI"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9417" marR="29417" marT="0" marB="0"/>
                </a:tc>
                <a:tc>
                  <a:txBody>
                    <a:bodyPr/>
                    <a:lstStyle/>
                    <a:p>
                      <a:pPr algn="l">
                        <a:lnSpc>
                          <a:spcPct val="115000"/>
                        </a:lnSpc>
                      </a:pPr>
                      <a:endParaRPr lang="en-US" sz="700" dirty="0">
                        <a:effectLst/>
                        <a:latin typeface="Times New Roman" panose="02020603050405020304" pitchFamily="18" charset="0"/>
                        <a:cs typeface="Times New Roman" panose="02020603050405020304" pitchFamily="18" charset="0"/>
                      </a:endParaRPr>
                    </a:p>
                  </a:txBody>
                  <a:tcPr marL="29417" marR="29417" marT="0" marB="0" anchor="b"/>
                </a:tc>
                <a:extLst>
                  <a:ext uri="{0D108BD9-81ED-4DB2-BD59-A6C34878D82A}">
                    <a16:rowId xmlns:a16="http://schemas.microsoft.com/office/drawing/2014/main" val="333835030"/>
                  </a:ext>
                </a:extLst>
              </a:tr>
            </a:tbl>
          </a:graphicData>
        </a:graphic>
      </p:graphicFrame>
      <p:cxnSp>
        <p:nvCxnSpPr>
          <p:cNvPr id="5" name="Rak 2">
            <a:extLst>
              <a:ext uri="{FF2B5EF4-FFF2-40B4-BE49-F238E27FC236}">
                <a16:creationId xmlns:a16="http://schemas.microsoft.com/office/drawing/2014/main" id="{E93492B7-CF16-4038-AEB2-03E380052288}"/>
              </a:ext>
            </a:extLst>
          </p:cNvPr>
          <p:cNvCxnSpPr>
            <a:cxnSpLocks/>
          </p:cNvCxnSpPr>
          <p:nvPr/>
        </p:nvCxnSpPr>
        <p:spPr>
          <a:xfrm>
            <a:off x="10277475" y="2541588"/>
            <a:ext cx="1508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ak 3">
            <a:extLst>
              <a:ext uri="{FF2B5EF4-FFF2-40B4-BE49-F238E27FC236}">
                <a16:creationId xmlns:a16="http://schemas.microsoft.com/office/drawing/2014/main" id="{8E17099F-9DBD-4B06-83C5-EF8D5E69B2D6}"/>
              </a:ext>
            </a:extLst>
          </p:cNvPr>
          <p:cNvCxnSpPr>
            <a:cxnSpLocks/>
          </p:cNvCxnSpPr>
          <p:nvPr/>
        </p:nvCxnSpPr>
        <p:spPr>
          <a:xfrm>
            <a:off x="4233863" y="2005013"/>
            <a:ext cx="1546225" cy="0"/>
          </a:xfrm>
          <a:prstGeom prst="line">
            <a:avLst/>
          </a:prstGeom>
        </p:spPr>
        <p:style>
          <a:lnRef idx="1">
            <a:schemeClr val="dk1"/>
          </a:lnRef>
          <a:fillRef idx="0">
            <a:schemeClr val="dk1"/>
          </a:fillRef>
          <a:effectRef idx="0">
            <a:schemeClr val="dk1"/>
          </a:effectRef>
          <a:fontRef idx="minor">
            <a:schemeClr val="tx1"/>
          </a:fontRef>
        </p:style>
      </p:cxnSp>
      <p:cxnSp>
        <p:nvCxnSpPr>
          <p:cNvPr id="7" name="Rak 5">
            <a:extLst>
              <a:ext uri="{FF2B5EF4-FFF2-40B4-BE49-F238E27FC236}">
                <a16:creationId xmlns:a16="http://schemas.microsoft.com/office/drawing/2014/main" id="{3D3DA692-9CD5-473F-8DF8-5F7A54F541CD}"/>
              </a:ext>
            </a:extLst>
          </p:cNvPr>
          <p:cNvCxnSpPr>
            <a:cxnSpLocks/>
          </p:cNvCxnSpPr>
          <p:nvPr/>
        </p:nvCxnSpPr>
        <p:spPr>
          <a:xfrm>
            <a:off x="11795125" y="2540000"/>
            <a:ext cx="0" cy="860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45A4F4E0-A821-4FAC-BE46-D487CF26094A}"/>
              </a:ext>
            </a:extLst>
          </p:cNvPr>
          <p:cNvCxnSpPr>
            <a:cxnSpLocks/>
          </p:cNvCxnSpPr>
          <p:nvPr/>
        </p:nvCxnSpPr>
        <p:spPr>
          <a:xfrm>
            <a:off x="4267200" y="5251450"/>
            <a:ext cx="15144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F012E748-1A53-4FD3-804C-B3B21512E935}"/>
              </a:ext>
            </a:extLst>
          </p:cNvPr>
          <p:cNvSpPr>
            <a:spLocks noChangeArrowheads="1"/>
          </p:cNvSpPr>
          <p:nvPr/>
        </p:nvSpPr>
        <p:spPr bwMode="auto">
          <a:xfrm>
            <a:off x="2882900" y="2016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05625B51-4781-4E29-846B-1B156225D9DF}"/>
              </a:ext>
            </a:extLst>
          </p:cNvPr>
          <p:cNvSpPr>
            <a:spLocks noChangeArrowheads="1"/>
          </p:cNvSpPr>
          <p:nvPr/>
        </p:nvSpPr>
        <p:spPr bwMode="auto">
          <a:xfrm>
            <a:off x="112412" y="83593"/>
            <a:ext cx="1219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LEARNING/TRAINING SEMINAR</a:t>
            </a:r>
            <a:r>
              <a:rPr kumimoji="0" lang="lv-LV"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Finland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“CHILD OF NATURE”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DEC8074E-0AA0-458D-AE80-F1123D68E7D1}"/>
              </a:ext>
            </a:extLst>
          </p:cNvPr>
          <p:cNvGraphicFramePr>
            <a:graphicFrameLocks noGrp="1"/>
          </p:cNvGraphicFramePr>
          <p:nvPr>
            <p:extLst>
              <p:ext uri="{D42A27DB-BD31-4B8C-83A1-F6EECF244321}">
                <p14:modId xmlns:p14="http://schemas.microsoft.com/office/powerpoint/2010/main" val="4013420025"/>
              </p:ext>
            </p:extLst>
          </p:nvPr>
        </p:nvGraphicFramePr>
        <p:xfrm>
          <a:off x="102700" y="465126"/>
          <a:ext cx="11932085" cy="555404"/>
        </p:xfrm>
        <a:graphic>
          <a:graphicData uri="http://schemas.openxmlformats.org/drawingml/2006/table">
            <a:tbl>
              <a:tblPr firstRow="1" firstCol="1" bandRow="1">
                <a:tableStyleId>{5C22544A-7EE6-4342-B048-85BDC9FD1C3A}</a:tableStyleId>
              </a:tblPr>
              <a:tblGrid>
                <a:gridCol w="1630181">
                  <a:extLst>
                    <a:ext uri="{9D8B030D-6E8A-4147-A177-3AD203B41FA5}">
                      <a16:colId xmlns:a16="http://schemas.microsoft.com/office/drawing/2014/main" val="2343466524"/>
                    </a:ext>
                  </a:extLst>
                </a:gridCol>
                <a:gridCol w="2258814">
                  <a:extLst>
                    <a:ext uri="{9D8B030D-6E8A-4147-A177-3AD203B41FA5}">
                      <a16:colId xmlns:a16="http://schemas.microsoft.com/office/drawing/2014/main" val="3077487740"/>
                    </a:ext>
                  </a:extLst>
                </a:gridCol>
                <a:gridCol w="2748934">
                  <a:extLst>
                    <a:ext uri="{9D8B030D-6E8A-4147-A177-3AD203B41FA5}">
                      <a16:colId xmlns:a16="http://schemas.microsoft.com/office/drawing/2014/main" val="3690397210"/>
                    </a:ext>
                  </a:extLst>
                </a:gridCol>
                <a:gridCol w="2205541">
                  <a:extLst>
                    <a:ext uri="{9D8B030D-6E8A-4147-A177-3AD203B41FA5}">
                      <a16:colId xmlns:a16="http://schemas.microsoft.com/office/drawing/2014/main" val="2038297037"/>
                    </a:ext>
                  </a:extLst>
                </a:gridCol>
                <a:gridCol w="1981790">
                  <a:extLst>
                    <a:ext uri="{9D8B030D-6E8A-4147-A177-3AD203B41FA5}">
                      <a16:colId xmlns:a16="http://schemas.microsoft.com/office/drawing/2014/main" val="3445059054"/>
                    </a:ext>
                  </a:extLst>
                </a:gridCol>
                <a:gridCol w="1106825">
                  <a:extLst>
                    <a:ext uri="{9D8B030D-6E8A-4147-A177-3AD203B41FA5}">
                      <a16:colId xmlns:a16="http://schemas.microsoft.com/office/drawing/2014/main" val="21624906"/>
                    </a:ext>
                  </a:extLst>
                </a:gridCol>
              </a:tblGrid>
              <a:tr h="134826">
                <a:tc>
                  <a:txBody>
                    <a:bodyPr/>
                    <a:lstStyle/>
                    <a:p>
                      <a:pPr marL="0" marR="0" algn="ctr">
                        <a:lnSpc>
                          <a:spcPct val="115000"/>
                        </a:lnSpc>
                        <a:spcBef>
                          <a:spcPts val="0"/>
                        </a:spcBef>
                        <a:spcAft>
                          <a:spcPts val="0"/>
                        </a:spcAft>
                      </a:pPr>
                      <a:r>
                        <a:rPr lang="sv-FI" sz="1200" b="1" dirty="0">
                          <a:solidFill>
                            <a:schemeClr val="tx1"/>
                          </a:solidFill>
                          <a:effectLst/>
                        </a:rPr>
                        <a:t>MONDAY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TUESDAY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WEDNESDAY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THURSDAY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FRIDAY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SATURDAY</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extLst>
                  <a:ext uri="{0D108BD9-81ED-4DB2-BD59-A6C34878D82A}">
                    <a16:rowId xmlns:a16="http://schemas.microsoft.com/office/drawing/2014/main" val="2984809046"/>
                  </a:ext>
                </a:extLst>
              </a:tr>
              <a:tr h="345092">
                <a:tc>
                  <a:txBody>
                    <a:bodyPr/>
                    <a:lstStyle/>
                    <a:p>
                      <a:pPr marL="0" marR="0" algn="ctr">
                        <a:lnSpc>
                          <a:spcPct val="115000"/>
                        </a:lnSpc>
                        <a:spcBef>
                          <a:spcPts val="0"/>
                        </a:spcBef>
                        <a:spcAft>
                          <a:spcPts val="0"/>
                        </a:spcAft>
                      </a:pPr>
                      <a:r>
                        <a:rPr lang="sv-FI" sz="1200" b="1" dirty="0">
                          <a:solidFill>
                            <a:schemeClr val="tx1"/>
                          </a:solidFill>
                          <a:effectLst/>
                        </a:rPr>
                        <a:t>12th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13th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14th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15th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16th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tc>
                  <a:txBody>
                    <a:bodyPr/>
                    <a:lstStyle/>
                    <a:p>
                      <a:pPr marL="0" marR="0" algn="ctr">
                        <a:lnSpc>
                          <a:spcPct val="115000"/>
                        </a:lnSpc>
                        <a:spcBef>
                          <a:spcPts val="0"/>
                        </a:spcBef>
                        <a:spcAft>
                          <a:spcPts val="0"/>
                        </a:spcAft>
                      </a:pPr>
                      <a:r>
                        <a:rPr lang="sv-FI" sz="1200" b="1" dirty="0">
                          <a:solidFill>
                            <a:schemeClr val="tx1"/>
                          </a:solidFill>
                          <a:effectLst/>
                        </a:rPr>
                        <a:t>17th of March</a:t>
                      </a:r>
                      <a:endPar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914" marR="41914" marT="0" marB="0" anchor="ctr">
                    <a:solidFill>
                      <a:schemeClr val="bg1">
                        <a:lumMod val="50000"/>
                      </a:schemeClr>
                    </a:solidFill>
                  </a:tcPr>
                </a:tc>
                <a:extLst>
                  <a:ext uri="{0D108BD9-81ED-4DB2-BD59-A6C34878D82A}">
                    <a16:rowId xmlns:a16="http://schemas.microsoft.com/office/drawing/2014/main" val="2752636311"/>
                  </a:ext>
                </a:extLst>
              </a:tr>
            </a:tbl>
          </a:graphicData>
        </a:graphic>
      </p:graphicFrame>
    </p:spTree>
    <p:extLst>
      <p:ext uri="{BB962C8B-B14F-4D97-AF65-F5344CB8AC3E}">
        <p14:creationId xmlns:p14="http://schemas.microsoft.com/office/powerpoint/2010/main" val="46082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descr="DSC07471.JPG"/>
          <p:cNvPicPr preferRelativeResize="0"/>
          <p:nvPr/>
        </p:nvPicPr>
        <p:blipFill rotWithShape="1">
          <a:blip r:embed="rId3">
            <a:alphaModFix/>
          </a:blip>
          <a:srcRect l="14570" t="314" r="11502" b="4347"/>
          <a:stretch/>
        </p:blipFill>
        <p:spPr>
          <a:xfrm rot="-5400000">
            <a:off x="3175585" y="-2345583"/>
            <a:ext cx="5974465" cy="11577501"/>
          </a:xfrm>
          <a:prstGeom prst="rect">
            <a:avLst/>
          </a:prstGeom>
          <a:noFill/>
          <a:ln>
            <a:noFill/>
          </a:ln>
        </p:spPr>
      </p:pic>
      <p:sp>
        <p:nvSpPr>
          <p:cNvPr id="333" name="Shape 333"/>
          <p:cNvSpPr txBox="1"/>
          <p:nvPr/>
        </p:nvSpPr>
        <p:spPr>
          <a:xfrm>
            <a:off x="1233467" y="3137641"/>
            <a:ext cx="4276000" cy="13320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334" name="Shape 334"/>
          <p:cNvSpPr txBox="1"/>
          <p:nvPr/>
        </p:nvSpPr>
        <p:spPr>
          <a:xfrm>
            <a:off x="7913271" y="3137641"/>
            <a:ext cx="3075600" cy="13320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190711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descr="DSC07472.JPG"/>
          <p:cNvPicPr preferRelativeResize="0"/>
          <p:nvPr/>
        </p:nvPicPr>
        <p:blipFill rotWithShape="1">
          <a:blip r:embed="rId3">
            <a:alphaModFix/>
          </a:blip>
          <a:srcRect l="14573" r="8437" b="2248"/>
          <a:stretch/>
        </p:blipFill>
        <p:spPr>
          <a:xfrm rot="-5400000">
            <a:off x="2794571" y="-2443697"/>
            <a:ext cx="6399877" cy="11563716"/>
          </a:xfrm>
          <a:prstGeom prst="rect">
            <a:avLst/>
          </a:prstGeom>
          <a:noFill/>
          <a:ln>
            <a:noFill/>
          </a:ln>
        </p:spPr>
      </p:pic>
      <p:sp>
        <p:nvSpPr>
          <p:cNvPr id="340" name="Shape 340"/>
          <p:cNvSpPr txBox="1"/>
          <p:nvPr/>
        </p:nvSpPr>
        <p:spPr>
          <a:xfrm>
            <a:off x="1365033" y="1299233"/>
            <a:ext cx="4736400" cy="7236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341" name="Shape 341"/>
          <p:cNvSpPr txBox="1"/>
          <p:nvPr/>
        </p:nvSpPr>
        <p:spPr>
          <a:xfrm>
            <a:off x="8864400" y="2812200"/>
            <a:ext cx="2450400" cy="1233600"/>
          </a:xfrm>
          <a:prstGeom prst="rect">
            <a:avLst/>
          </a:prstGeom>
          <a:noFill/>
          <a:ln>
            <a:noFill/>
          </a:ln>
        </p:spPr>
        <p:txBody>
          <a:bodyPr wrap="square" lIns="121900" tIns="121900" rIns="121900" bIns="121900" anchor="t" anchorCtr="0">
            <a:noAutofit/>
          </a:bodyPr>
          <a:lstStyle/>
          <a:p>
            <a:pPr marL="0" lvl="0" indent="0" algn="ctr">
              <a:spcBef>
                <a:spcPts val="0"/>
              </a:spcBef>
              <a:buNone/>
            </a:pPr>
            <a:endParaRPr lang="lv-LV" sz="3200" dirty="0">
              <a:latin typeface="Cambria"/>
              <a:ea typeface="Cambria"/>
              <a:cs typeface="Cambria"/>
              <a:sym typeface="Cambria"/>
            </a:endParaRPr>
          </a:p>
        </p:txBody>
      </p:sp>
      <p:sp>
        <p:nvSpPr>
          <p:cNvPr id="342" name="Shape 342"/>
          <p:cNvSpPr txBox="1"/>
          <p:nvPr/>
        </p:nvSpPr>
        <p:spPr>
          <a:xfrm>
            <a:off x="8058567" y="4802233"/>
            <a:ext cx="3256400" cy="1151200"/>
          </a:xfrm>
          <a:prstGeom prst="rect">
            <a:avLst/>
          </a:prstGeom>
          <a:noFill/>
          <a:ln>
            <a:noFill/>
          </a:ln>
        </p:spPr>
        <p:txBody>
          <a:bodyPr wrap="square" lIns="121900" tIns="121900" rIns="121900" bIns="121900" anchor="t" anchorCtr="0">
            <a:noAutofit/>
          </a:bodyPr>
          <a:lstStyle/>
          <a:p>
            <a:pPr marL="0" lvl="0" indent="0" algn="ctr">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6871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Shape 347" descr="DSC07473.JPG"/>
          <p:cNvPicPr preferRelativeResize="0"/>
          <p:nvPr/>
        </p:nvPicPr>
        <p:blipFill rotWithShape="1">
          <a:blip r:embed="rId3">
            <a:alphaModFix/>
          </a:blip>
          <a:srcRect l="1935" t="18734" r="4988" b="19579"/>
          <a:stretch/>
        </p:blipFill>
        <p:spPr>
          <a:xfrm rot="-5400000">
            <a:off x="3078950" y="304250"/>
            <a:ext cx="6275334" cy="6249499"/>
          </a:xfrm>
          <a:prstGeom prst="rect">
            <a:avLst/>
          </a:prstGeom>
          <a:noFill/>
          <a:ln>
            <a:noFill/>
          </a:ln>
        </p:spPr>
      </p:pic>
      <p:sp>
        <p:nvSpPr>
          <p:cNvPr id="348" name="Shape 348"/>
          <p:cNvSpPr txBox="1"/>
          <p:nvPr/>
        </p:nvSpPr>
        <p:spPr>
          <a:xfrm>
            <a:off x="4008474" y="3571700"/>
            <a:ext cx="4912242" cy="723600"/>
          </a:xfrm>
          <a:prstGeom prst="rect">
            <a:avLst/>
          </a:prstGeom>
          <a:noFill/>
          <a:ln>
            <a:noFill/>
          </a:ln>
        </p:spPr>
        <p:txBody>
          <a:bodyPr wrap="square" lIns="121900" tIns="121900" rIns="121900" bIns="121900" anchor="t" anchorCtr="0">
            <a:noAutofit/>
          </a:bodyPr>
          <a:lstStyle/>
          <a:p>
            <a:pPr lvl="0"/>
            <a:r>
              <a:rPr lang="lv-LV" sz="3200" dirty="0">
                <a:latin typeface="Cambria"/>
                <a:ea typeface="Cambria"/>
                <a:cs typeface="Cambria"/>
                <a:sym typeface="Cambria"/>
              </a:rPr>
              <a:t>W</a:t>
            </a:r>
            <a:r>
              <a:rPr lang="en-US" sz="3200" dirty="0">
                <a:latin typeface="Cambria"/>
                <a:ea typeface="Cambria"/>
                <a:cs typeface="Cambria"/>
                <a:sym typeface="Cambria"/>
              </a:rPr>
              <a:t>hat is the main idea from this story?</a:t>
            </a:r>
            <a:endParaRPr lang="lv-LV" sz="3200" dirty="0">
              <a:latin typeface="Cambria"/>
              <a:ea typeface="Cambria"/>
              <a:cs typeface="Cambria"/>
              <a:sym typeface="Cambria"/>
            </a:endParaRPr>
          </a:p>
        </p:txBody>
      </p:sp>
    </p:spTree>
    <p:extLst>
      <p:ext uri="{BB962C8B-B14F-4D97-AF65-F5344CB8AC3E}">
        <p14:creationId xmlns:p14="http://schemas.microsoft.com/office/powerpoint/2010/main" val="37946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8E98E9-59DF-4851-8484-0A88EA97C759}"/>
              </a:ext>
            </a:extLst>
          </p:cNvPr>
          <p:cNvPicPr>
            <a:picLocks noChangeAspect="1"/>
          </p:cNvPicPr>
          <p:nvPr/>
        </p:nvPicPr>
        <p:blipFill>
          <a:blip r:embed="rId2"/>
          <a:stretch>
            <a:fillRect/>
          </a:stretch>
        </p:blipFill>
        <p:spPr>
          <a:xfrm>
            <a:off x="0" y="91496"/>
            <a:ext cx="1737511" cy="6078239"/>
          </a:xfrm>
          <a:prstGeom prst="rect">
            <a:avLst/>
          </a:prstGeom>
        </p:spPr>
      </p:pic>
      <p:sp>
        <p:nvSpPr>
          <p:cNvPr id="4" name="Rectangle 3">
            <a:extLst>
              <a:ext uri="{FF2B5EF4-FFF2-40B4-BE49-F238E27FC236}">
                <a16:creationId xmlns:a16="http://schemas.microsoft.com/office/drawing/2014/main" id="{ECB3E66E-C77C-4B29-89A5-8C339B9218C8}"/>
              </a:ext>
            </a:extLst>
          </p:cNvPr>
          <p:cNvSpPr/>
          <p:nvPr/>
        </p:nvSpPr>
        <p:spPr>
          <a:xfrm>
            <a:off x="3441404" y="2956979"/>
            <a:ext cx="6096000" cy="1323439"/>
          </a:xfrm>
          <a:prstGeom prst="rect">
            <a:avLst/>
          </a:prstGeom>
        </p:spPr>
        <p:txBody>
          <a:bodyPr>
            <a:spAutoFit/>
          </a:bodyPr>
          <a:lstStyle/>
          <a:p>
            <a:r>
              <a:rPr lang="en-US" sz="4000" dirty="0"/>
              <a:t>Methodological material</a:t>
            </a:r>
            <a:endParaRPr lang="lv-LV" sz="4000" dirty="0"/>
          </a:p>
          <a:p>
            <a:r>
              <a:rPr lang="en-US" sz="4000" dirty="0"/>
              <a:t>«Guide-Active learning»</a:t>
            </a:r>
          </a:p>
        </p:txBody>
      </p:sp>
      <p:sp>
        <p:nvSpPr>
          <p:cNvPr id="3" name="Rectangle 2">
            <a:extLst>
              <a:ext uri="{FF2B5EF4-FFF2-40B4-BE49-F238E27FC236}">
                <a16:creationId xmlns:a16="http://schemas.microsoft.com/office/drawing/2014/main" id="{09D5D49C-0616-4FE7-BA02-B24154FD76CA}"/>
              </a:ext>
            </a:extLst>
          </p:cNvPr>
          <p:cNvSpPr/>
          <p:nvPr/>
        </p:nvSpPr>
        <p:spPr>
          <a:xfrm>
            <a:off x="1857153" y="383623"/>
            <a:ext cx="6096000" cy="2308324"/>
          </a:xfrm>
          <a:prstGeom prst="rect">
            <a:avLst/>
          </a:prstGeom>
        </p:spPr>
        <p:txBody>
          <a:bodyPr>
            <a:spAutoFit/>
          </a:bodyPr>
          <a:lstStyle/>
          <a:p>
            <a:pPr>
              <a:defRPr/>
            </a:pPr>
            <a:r>
              <a:rPr lang="en-US" b="1" dirty="0">
                <a:solidFill>
                  <a:schemeClr val="accent2">
                    <a:lumMod val="75000"/>
                  </a:schemeClr>
                </a:solidFill>
                <a:latin typeface="Times New Roman" pitchFamily="18" charset="0"/>
                <a:cs typeface="Times New Roman" pitchFamily="18" charset="0"/>
              </a:rPr>
              <a:t>T</a:t>
            </a:r>
            <a:r>
              <a:rPr lang="bg-BG" b="1" dirty="0">
                <a:solidFill>
                  <a:schemeClr val="accent2">
                    <a:lumMod val="75000"/>
                  </a:schemeClr>
                </a:solidFill>
                <a:latin typeface="Times New Roman" pitchFamily="18" charset="0"/>
                <a:cs typeface="Times New Roman" pitchFamily="18" charset="0"/>
              </a:rPr>
              <a:t>EACHING AND LEARNING ON THE BASIS OF </a:t>
            </a:r>
            <a:r>
              <a:rPr lang="en-US" b="1" dirty="0">
                <a:solidFill>
                  <a:schemeClr val="accent2">
                    <a:lumMod val="75000"/>
                  </a:schemeClr>
                </a:solidFill>
                <a:latin typeface="Times New Roman" pitchFamily="18" charset="0"/>
                <a:cs typeface="Times New Roman" pitchFamily="18" charset="0"/>
              </a:rPr>
              <a:t>CON</a:t>
            </a:r>
            <a:r>
              <a:rPr lang="bg-BG" b="1" dirty="0">
                <a:solidFill>
                  <a:schemeClr val="accent2">
                    <a:lumMod val="75000"/>
                  </a:schemeClr>
                </a:solidFill>
                <a:latin typeface="Times New Roman" pitchFamily="18" charset="0"/>
                <a:cs typeface="Times New Roman" pitchFamily="18" charset="0"/>
              </a:rPr>
              <a:t>STR</a:t>
            </a:r>
            <a:r>
              <a:rPr lang="en-US" b="1" dirty="0">
                <a:solidFill>
                  <a:schemeClr val="accent2">
                    <a:lumMod val="75000"/>
                  </a:schemeClr>
                </a:solidFill>
                <a:latin typeface="Times New Roman" pitchFamily="18" charset="0"/>
                <a:cs typeface="Times New Roman" pitchFamily="18" charset="0"/>
              </a:rPr>
              <a:t>UCTIVISM </a:t>
            </a:r>
            <a:r>
              <a:rPr lang="bg-BG" b="1" dirty="0">
                <a:solidFill>
                  <a:schemeClr val="accent2">
                    <a:lumMod val="75000"/>
                  </a:schemeClr>
                </a:solidFill>
                <a:latin typeface="Times New Roman" pitchFamily="18" charset="0"/>
                <a:cs typeface="Times New Roman" pitchFamily="18" charset="0"/>
              </a:rPr>
              <a:t> AS A METHOD RELATED TO / CLOSE WITH THE THEORY FOR ACTIVE EDUCATION</a:t>
            </a:r>
          </a:p>
          <a:p>
            <a:pPr fontAlgn="auto">
              <a:spcBef>
                <a:spcPts val="0"/>
              </a:spcBef>
              <a:spcAft>
                <a:spcPts val="0"/>
              </a:spcAft>
              <a:defRPr/>
            </a:pPr>
            <a:endParaRPr lang="lv-LV" b="1" i="1" dirty="0">
              <a:solidFill>
                <a:schemeClr val="accent5">
                  <a:lumMod val="75000"/>
                </a:schemeClr>
              </a:solidFill>
            </a:endParaRPr>
          </a:p>
          <a:p>
            <a:pPr fontAlgn="auto">
              <a:spcBef>
                <a:spcPts val="0"/>
              </a:spcBef>
              <a:spcAft>
                <a:spcPts val="0"/>
              </a:spcAft>
              <a:defRPr/>
            </a:pPr>
            <a:r>
              <a:rPr lang="bg-BG" b="1" i="1" dirty="0">
                <a:solidFill>
                  <a:schemeClr val="accent5">
                    <a:lumMod val="75000"/>
                  </a:schemeClr>
                </a:solidFill>
              </a:rPr>
              <a:t>Assoc. Professor Chrissoula  Nedyalkova,Ph.D</a:t>
            </a:r>
            <a:br>
              <a:rPr lang="bg-BG" b="1" i="1" dirty="0">
                <a:solidFill>
                  <a:schemeClr val="accent5">
                    <a:lumMod val="75000"/>
                  </a:schemeClr>
                </a:solidFill>
              </a:rPr>
            </a:br>
            <a:r>
              <a:rPr lang="bg-BG" b="1" i="1" dirty="0">
                <a:solidFill>
                  <a:schemeClr val="accent5">
                    <a:lumMod val="75000"/>
                  </a:schemeClr>
                </a:solidFill>
              </a:rPr>
              <a:t>Faculty of Social Sciences</a:t>
            </a:r>
            <a:br>
              <a:rPr lang="bg-BG" b="1" i="1" dirty="0">
                <a:solidFill>
                  <a:schemeClr val="accent5">
                    <a:lumMod val="75000"/>
                  </a:schemeClr>
                </a:solidFill>
              </a:rPr>
            </a:br>
            <a:r>
              <a:rPr lang="bg-BG" b="1" i="1" dirty="0">
                <a:solidFill>
                  <a:schemeClr val="accent5">
                    <a:lumMod val="75000"/>
                  </a:schemeClr>
                </a:solidFill>
              </a:rPr>
              <a:t>Prof. Assen Zlatarov University - Burgas, Bulgaria</a:t>
            </a:r>
            <a:endParaRPr lang="bg-BG" b="1" dirty="0">
              <a:solidFill>
                <a:schemeClr val="accent5">
                  <a:lumMod val="75000"/>
                </a:schemeClr>
              </a:solidFill>
            </a:endParaRPr>
          </a:p>
        </p:txBody>
      </p:sp>
      <p:pic>
        <p:nvPicPr>
          <p:cNvPr id="5" name="Picture 4" descr="23635645_319070448570084_72789045_n.jpg">
            <a:extLst>
              <a:ext uri="{FF2B5EF4-FFF2-40B4-BE49-F238E27FC236}">
                <a16:creationId xmlns:a16="http://schemas.microsoft.com/office/drawing/2014/main" id="{74166B42-5003-4BE5-BC94-74BF40CD0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4994" y="91496"/>
            <a:ext cx="2527005" cy="252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11" y="490889"/>
            <a:ext cx="9793554" cy="1362866"/>
          </a:xfrm>
        </p:spPr>
        <p:txBody>
          <a:bodyPr>
            <a:normAutofit fontScale="90000"/>
          </a:bodyPr>
          <a:lstStyle/>
          <a:p>
            <a:pPr algn="ctr"/>
            <a:r>
              <a:rPr lang="en-US" sz="2700" b="1" dirty="0">
                <a:latin typeface="Arial" panose="020B0604020202020204" pitchFamily="34" charset="0"/>
                <a:cs typeface="Arial" panose="020B0604020202020204" pitchFamily="34" charset="0"/>
              </a:rPr>
              <a:t>In the «Guide-Active learning» material</a:t>
            </a:r>
            <a:br>
              <a:rPr lang="lv-LV"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we need to explain the teachers </a:t>
            </a:r>
            <a:br>
              <a:rPr lang="lv-LV" sz="2700" b="1" dirty="0">
                <a:latin typeface="Arial" panose="020B0604020202020204" pitchFamily="34" charset="0"/>
                <a:cs typeface="Arial" panose="020B0604020202020204" pitchFamily="34" charset="0"/>
              </a:rPr>
            </a:br>
            <a:br>
              <a:rPr lang="lv-LV"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how they can </a:t>
            </a:r>
            <a:br>
              <a:rPr lang="en-US" sz="2800" dirty="0"/>
            </a:br>
            <a:br>
              <a:rPr lang="lv-LV"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76591" y="2073349"/>
            <a:ext cx="8869918" cy="3965330"/>
          </a:xfrm>
        </p:spPr>
        <p:txBody>
          <a:bodyPr>
            <a:normAutofit/>
          </a:bodyPr>
          <a:lstStyle/>
          <a:p>
            <a:pPr marL="0" indent="0">
              <a:buNone/>
            </a:pPr>
            <a:r>
              <a:rPr lang="en-US" sz="2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apply innovative teaching/ learning methods.</a:t>
            </a:r>
          </a:p>
          <a:p>
            <a:pPr marL="0" indent="0">
              <a:buNone/>
            </a:pPr>
            <a:r>
              <a:rPr lang="en-US" dirty="0">
                <a:latin typeface="Arial" panose="020B0604020202020204" pitchFamily="34" charset="0"/>
                <a:cs typeface="Arial" panose="020B0604020202020204" pitchFamily="34" charset="0"/>
              </a:rPr>
              <a:t>- create learner </a:t>
            </a:r>
            <a:r>
              <a:rPr lang="en-US" dirty="0" err="1">
                <a:latin typeface="Arial" panose="020B0604020202020204" pitchFamily="34" charset="0"/>
                <a:cs typeface="Arial" panose="020B0604020202020204" pitchFamily="34" charset="0"/>
              </a:rPr>
              <a:t>centred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enviroment</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improve </a:t>
            </a:r>
            <a:r>
              <a:rPr lang="lv-LV" dirty="0">
                <a:latin typeface="Arial" panose="020B0604020202020204" pitchFamily="34" charset="0"/>
                <a:cs typeface="Arial" panose="020B0604020202020204" pitchFamily="34" charset="0"/>
              </a:rPr>
              <a:t>children</a:t>
            </a:r>
            <a:r>
              <a:rPr lang="en-US" dirty="0">
                <a:latin typeface="Arial" panose="020B0604020202020204" pitchFamily="34" charset="0"/>
                <a:cs typeface="Arial" panose="020B0604020202020204" pitchFamily="34" charset="0"/>
              </a:rPr>
              <a:t> and children skills, to share experience.</a:t>
            </a:r>
          </a:p>
          <a:p>
            <a:pPr marL="0" indent="0">
              <a:buNone/>
            </a:pPr>
            <a:r>
              <a:rPr lang="en-US" dirty="0">
                <a:latin typeface="Arial" panose="020B0604020202020204" pitchFamily="34" charset="0"/>
                <a:cs typeface="Arial" panose="020B0604020202020204" pitchFamily="34" charset="0"/>
              </a:rPr>
              <a:t>- develop </a:t>
            </a:r>
            <a:r>
              <a:rPr lang="lv-LV">
                <a:latin typeface="Arial" panose="020B0604020202020204" pitchFamily="34" charset="0"/>
                <a:cs typeface="Arial" panose="020B0604020202020204" pitchFamily="34" charset="0"/>
              </a:rPr>
              <a:t>children</a:t>
            </a:r>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learning skills like critical thinking and problem solving, communications and collaboration, creativity and  innovation skills.</a:t>
            </a:r>
          </a:p>
          <a:p>
            <a:pPr marL="0" indent="0">
              <a:buNone/>
            </a:pPr>
            <a:r>
              <a:rPr lang="en-US" dirty="0">
                <a:latin typeface="Arial" panose="020B0604020202020204" pitchFamily="34" charset="0"/>
                <a:cs typeface="Arial" panose="020B0604020202020204" pitchFamily="34" charset="0"/>
              </a:rPr>
              <a:t>- apply teaching/learning methods of constructivism and connectivism.</a:t>
            </a:r>
          </a:p>
          <a:p>
            <a:pPr marL="0" indent="0">
              <a:buNone/>
            </a:pPr>
            <a:endParaRPr lang="lv-LV"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0" y="91496"/>
            <a:ext cx="1737511" cy="6078239"/>
          </a:xfrm>
          <a:prstGeom prst="rect">
            <a:avLst/>
          </a:prstGeom>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11" y="490889"/>
            <a:ext cx="9793554" cy="997669"/>
          </a:xfrm>
        </p:spPr>
        <p:txBody>
          <a:bodyPr>
            <a:normAutofit/>
          </a:bodyPr>
          <a:lstStyle/>
          <a:p>
            <a:pPr algn="ctr"/>
            <a:br>
              <a:rPr lang="lv-LV" sz="28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37511" y="1887951"/>
            <a:ext cx="10266647" cy="4511059"/>
          </a:xfrm>
        </p:spPr>
        <p:txBody>
          <a:bodyPr>
            <a:normAutofit fontScale="97500"/>
          </a:bodyPr>
          <a:lstStyle/>
          <a:p>
            <a:pPr marL="457200" indent="-457200">
              <a:buAutoNum type="arabicPeriod"/>
            </a:pPr>
            <a:r>
              <a:rPr lang="en-US" dirty="0">
                <a:latin typeface="Arial" panose="020B0604020202020204" pitchFamily="34" charset="0"/>
                <a:cs typeface="Arial" panose="020B0604020202020204" pitchFamily="34" charset="0"/>
              </a:rPr>
              <a:t>To create an environment and encourage the child for an active participation.</a:t>
            </a:r>
            <a:endParaRPr lang="lv-LV"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To enable </a:t>
            </a:r>
            <a:r>
              <a:rPr lang="lv-LV" dirty="0">
                <a:latin typeface="Arial" panose="020B0604020202020204" pitchFamily="34" charset="0"/>
                <a:cs typeface="Arial" panose="020B0604020202020204" pitchFamily="34" charset="0"/>
              </a:rPr>
              <a:t>children</a:t>
            </a:r>
            <a:r>
              <a:rPr lang="en-US" dirty="0">
                <a:latin typeface="Arial" panose="020B0604020202020204" pitchFamily="34" charset="0"/>
                <a:cs typeface="Arial" panose="020B0604020202020204" pitchFamily="34" charset="0"/>
              </a:rPr>
              <a:t> to gain experience in natural environment and gain natural awareness, flexibility, adaptability, initiative and self-direction, productivity and accountability skills.</a:t>
            </a:r>
          </a:p>
          <a:p>
            <a:pPr marL="0" indent="0">
              <a:buNone/>
            </a:pPr>
            <a:endParaRPr lang="en-US" dirty="0">
              <a:solidFill>
                <a:srgbClr val="00B050"/>
              </a:solidFill>
              <a:latin typeface="Arial" panose="020B0604020202020204" pitchFamily="34" charset="0"/>
              <a:cs typeface="Arial" panose="020B0604020202020204" pitchFamily="34" charset="0"/>
            </a:endParaRPr>
          </a:p>
          <a:p>
            <a:pPr marL="0" indent="0">
              <a:buNone/>
            </a:pPr>
            <a:r>
              <a:rPr lang="lv-LV" b="1"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Teachers will be able</a:t>
            </a:r>
            <a:r>
              <a:rPr lang="en-US" dirty="0">
                <a:latin typeface="Arial" panose="020B0604020202020204" pitchFamily="34" charset="0"/>
                <a:cs typeface="Arial" panose="020B0604020202020204" pitchFamily="34" charset="0"/>
              </a:rPr>
              <a:t> to encourage children to observe and connect the new knowledge with their previous one and construct</a:t>
            </a:r>
            <a:r>
              <a:rPr lang="lv-LV"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create their own knowledge.</a:t>
            </a:r>
          </a:p>
          <a:p>
            <a:pPr marL="0" indent="0">
              <a:buNone/>
            </a:pPr>
            <a:endParaRPr lang="en-US" dirty="0"/>
          </a:p>
        </p:txBody>
      </p:sp>
      <p:pic>
        <p:nvPicPr>
          <p:cNvPr id="4" name="Picture 3"/>
          <p:cNvPicPr>
            <a:picLocks noChangeAspect="1"/>
          </p:cNvPicPr>
          <p:nvPr/>
        </p:nvPicPr>
        <p:blipFill>
          <a:blip r:embed="rId2"/>
          <a:stretch>
            <a:fillRect/>
          </a:stretch>
        </p:blipFill>
        <p:spPr>
          <a:xfrm>
            <a:off x="0" y="91496"/>
            <a:ext cx="1737511" cy="6078239"/>
          </a:xfrm>
          <a:prstGeom prst="rect">
            <a:avLst/>
          </a:prstGeom>
        </p:spPr>
      </p:pic>
      <p:sp>
        <p:nvSpPr>
          <p:cNvPr id="5" name="Rectangle 4">
            <a:extLst>
              <a:ext uri="{FF2B5EF4-FFF2-40B4-BE49-F238E27FC236}">
                <a16:creationId xmlns:a16="http://schemas.microsoft.com/office/drawing/2014/main" id="{63374B82-2CC2-4D72-A02F-ED5AF081D919}"/>
              </a:ext>
            </a:extLst>
          </p:cNvPr>
          <p:cNvSpPr/>
          <p:nvPr/>
        </p:nvSpPr>
        <p:spPr>
          <a:xfrm>
            <a:off x="1977656" y="458990"/>
            <a:ext cx="8981504" cy="584775"/>
          </a:xfrm>
          <a:prstGeom prst="rect">
            <a:avLst/>
          </a:prstGeom>
        </p:spPr>
        <p:txBody>
          <a:bodyPr wrap="square">
            <a:spAutoFit/>
          </a:bodyPr>
          <a:lstStyle/>
          <a:p>
            <a:r>
              <a:rPr lang="lv-LV" sz="2800" b="1" dirty="0">
                <a:latin typeface="Arial" panose="020B0604020202020204" pitchFamily="34" charset="0"/>
                <a:cs typeface="Arial" panose="020B0604020202020204" pitchFamily="34" charset="0"/>
              </a:rPr>
              <a:t>       T</a:t>
            </a:r>
            <a:r>
              <a:rPr lang="en-US" sz="3200" b="1" dirty="0">
                <a:latin typeface="Arial" panose="020B0604020202020204" pitchFamily="34" charset="0"/>
                <a:cs typeface="Arial" panose="020B0604020202020204" pitchFamily="34" charset="0"/>
              </a:rPr>
              <a:t>HIS MATERIAL</a:t>
            </a:r>
            <a:r>
              <a:rPr lang="lv-LV" sz="3200" b="1" dirty="0">
                <a:latin typeface="Arial" panose="020B0604020202020204" pitchFamily="34" charset="0"/>
                <a:cs typeface="Arial" panose="020B0604020202020204" pitchFamily="34" charset="0"/>
              </a:rPr>
              <a:t> WILL GIVE IDEAS HOW </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11" y="680485"/>
            <a:ext cx="10075261" cy="1173270"/>
          </a:xfrm>
        </p:spPr>
        <p:txBody>
          <a:bodyPr>
            <a:normAutofit/>
          </a:bodyPr>
          <a:lstStyle/>
          <a:p>
            <a:pPr algn="ctr"/>
            <a:r>
              <a:rPr lang="en-US" sz="2400" b="1" dirty="0">
                <a:latin typeface="Arial" panose="020B0604020202020204" pitchFamily="34" charset="0"/>
                <a:cs typeface="Arial" panose="020B0604020202020204" pitchFamily="34" charset="0"/>
              </a:rPr>
              <a:t>If teachers use this material, children will be able</a:t>
            </a:r>
            <a:br>
              <a:rPr lang="en-US" sz="2400" dirty="0"/>
            </a:br>
            <a:endParaRPr lang="en-US" sz="2400" dirty="0"/>
          </a:p>
        </p:txBody>
      </p:sp>
      <p:sp>
        <p:nvSpPr>
          <p:cNvPr id="3" name="Content Placeholder 2"/>
          <p:cNvSpPr>
            <a:spLocks noGrp="1"/>
          </p:cNvSpPr>
          <p:nvPr>
            <p:ph idx="1"/>
          </p:nvPr>
        </p:nvSpPr>
        <p:spPr>
          <a:xfrm>
            <a:off x="1737511" y="2015732"/>
            <a:ext cx="10213484" cy="4037749"/>
          </a:xfrm>
        </p:spPr>
        <p:txBody>
          <a:bodyPr>
            <a:normAutofit/>
          </a:bodyPr>
          <a:lstStyle/>
          <a:p>
            <a:pPr marL="0" indent="0">
              <a:buNone/>
            </a:pPr>
            <a:r>
              <a:rPr lang="en-US" dirty="0">
                <a:latin typeface="Arial" panose="020B0604020202020204" pitchFamily="34" charset="0"/>
                <a:cs typeface="Arial" panose="020B0604020202020204" pitchFamily="34" charset="0"/>
              </a:rPr>
              <a:t>1. To learn best when they are allowed to construct a personal understanding based on experience and discuss these experiences.</a:t>
            </a:r>
          </a:p>
          <a:p>
            <a:pPr marL="0" indent="0">
              <a:buNone/>
            </a:pPr>
            <a:r>
              <a:rPr lang="en-US" dirty="0">
                <a:latin typeface="Arial" panose="020B0604020202020204" pitchFamily="34" charset="0"/>
                <a:cs typeface="Arial" panose="020B0604020202020204" pitchFamily="34" charset="0"/>
              </a:rPr>
              <a:t>2. To develop skills and confidence so they can analyze the world around them. Solve real-world problems.</a:t>
            </a:r>
          </a:p>
          <a:p>
            <a:pPr marL="0" indent="0">
              <a:buNone/>
            </a:pPr>
            <a:r>
              <a:rPr lang="en-US" dirty="0">
                <a:latin typeface="Arial" panose="020B0604020202020204" pitchFamily="34" charset="0"/>
                <a:cs typeface="Arial" panose="020B0604020202020204" pitchFamily="34" charset="0"/>
              </a:rPr>
              <a:t>3. To take responsibility for their own learning, they become explorers.</a:t>
            </a:r>
          </a:p>
          <a:p>
            <a:pPr marL="0" indent="0">
              <a:buNone/>
            </a:pPr>
            <a:r>
              <a:rPr lang="en-US" b="1" dirty="0">
                <a:latin typeface="Arial" panose="020B0604020202020204" pitchFamily="34" charset="0"/>
                <a:cs typeface="Arial" panose="020B0604020202020204" pitchFamily="34" charset="0"/>
              </a:rPr>
              <a:t>4. Children will be able to </a:t>
            </a:r>
            <a:r>
              <a:rPr lang="en-US" dirty="0">
                <a:latin typeface="Arial" panose="020B0604020202020204" pitchFamily="34" charset="0"/>
                <a:cs typeface="Arial" panose="020B0604020202020204" pitchFamily="34" charset="0"/>
              </a:rPr>
              <a:t>be more active than a teacher in a learning process.</a:t>
            </a:r>
          </a:p>
          <a:p>
            <a:pPr marL="0" indent="0">
              <a:buNone/>
            </a:pPr>
            <a:r>
              <a:rPr lang="en-US" dirty="0">
                <a:latin typeface="Arial" panose="020B0604020202020204" pitchFamily="34" charset="0"/>
                <a:cs typeface="Arial" panose="020B0604020202020204" pitchFamily="34" charset="0"/>
              </a:rPr>
              <a:t>5. To be active and develop their competences and learning skills.</a:t>
            </a:r>
          </a:p>
          <a:p>
            <a:pPr marL="0" indent="0">
              <a:buNone/>
            </a:pPr>
            <a:r>
              <a:rPr lang="en-US" dirty="0">
                <a:latin typeface="Arial" panose="020B0604020202020204" pitchFamily="34" charset="0"/>
                <a:cs typeface="Arial" panose="020B0604020202020204" pitchFamily="34" charset="0"/>
              </a:rPr>
              <a:t>6. To have ability to choose variety of activities and communication.</a:t>
            </a:r>
          </a:p>
          <a:p>
            <a:pPr marL="457200" indent="-457200">
              <a:buFont typeface="+mj-lt"/>
              <a:buAutoNum type="arabicPeriod"/>
            </a:pPr>
            <a:endParaRPr lang="lv-LV" dirty="0"/>
          </a:p>
        </p:txBody>
      </p:sp>
      <p:pic>
        <p:nvPicPr>
          <p:cNvPr id="4" name="Picture 3">
            <a:extLst>
              <a:ext uri="{FF2B5EF4-FFF2-40B4-BE49-F238E27FC236}">
                <a16:creationId xmlns:a16="http://schemas.microsoft.com/office/drawing/2014/main" id="{82FCE2CF-A48C-406B-9F9C-6FBD861FA88F}"/>
              </a:ext>
            </a:extLst>
          </p:cNvPr>
          <p:cNvPicPr>
            <a:picLocks noChangeAspect="1"/>
          </p:cNvPicPr>
          <p:nvPr/>
        </p:nvPicPr>
        <p:blipFill>
          <a:blip r:embed="rId2"/>
          <a:stretch>
            <a:fillRect/>
          </a:stretch>
        </p:blipFill>
        <p:spPr>
          <a:xfrm>
            <a:off x="0" y="91496"/>
            <a:ext cx="1737511" cy="607823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b="1" dirty="0">
                <a:latin typeface="Arial" panose="020B0604020202020204" pitchFamily="34" charset="0"/>
                <a:cs typeface="Arial" panose="020B0604020202020204" pitchFamily="34" charset="0"/>
              </a:rPr>
              <a:t>To create climate of democracy in the children's group</a:t>
            </a:r>
            <a:r>
              <a:rPr lang="lv-LV" sz="2700" b="1"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we need </a:t>
            </a:r>
            <a:br>
              <a:rPr lang="en-US" sz="2400" dirty="0"/>
            </a:br>
            <a:endParaRPr lang="en-US" sz="2400" dirty="0"/>
          </a:p>
        </p:txBody>
      </p:sp>
      <p:sp>
        <p:nvSpPr>
          <p:cNvPr id="3" name="Content Placeholder 2"/>
          <p:cNvSpPr>
            <a:spLocks noGrp="1"/>
          </p:cNvSpPr>
          <p:nvPr>
            <p:ph idx="1"/>
          </p:nvPr>
        </p:nvSpPr>
        <p:spPr>
          <a:xfrm>
            <a:off x="1871330" y="2122058"/>
            <a:ext cx="8949608" cy="3450613"/>
          </a:xfrm>
        </p:spPr>
        <p:txBody>
          <a:bodyPr>
            <a:normAutofit/>
          </a:bodyPr>
          <a:lstStyle/>
          <a:p>
            <a:pPr marL="457200" indent="-457200">
              <a:buFont typeface="+mj-lt"/>
              <a:buAutoNum type="arabicPeriod"/>
            </a:pPr>
            <a:r>
              <a:rPr lang="en-US" sz="2200" dirty="0">
                <a:latin typeface="Arial" panose="020B0604020202020204" pitchFamily="34" charset="0"/>
                <a:cs typeface="Arial" panose="020B0604020202020204" pitchFamily="34" charset="0"/>
              </a:rPr>
              <a:t>To enable children to make decisions that are important to the whole group</a:t>
            </a:r>
            <a:r>
              <a:rPr lang="lv-LV"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sym typeface="+mn-ea"/>
              </a:rPr>
              <a:t>To enable children </a:t>
            </a:r>
            <a:r>
              <a:rPr lang="en-US" sz="2200" dirty="0">
                <a:latin typeface="Arial" panose="020B0604020202020204" pitchFamily="34" charset="0"/>
                <a:cs typeface="Arial" panose="020B0604020202020204" pitchFamily="34" charset="0"/>
              </a:rPr>
              <a:t>to solve real problems by searching solutions and negotiating</a:t>
            </a:r>
            <a:r>
              <a:rPr lang="lv-LV"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sym typeface="+mn-ea"/>
              </a:rPr>
              <a:t>To enable children to l</a:t>
            </a:r>
            <a:r>
              <a:rPr lang="en-US" sz="2200" dirty="0">
                <a:latin typeface="Arial" panose="020B0604020202020204" pitchFamily="34" charset="0"/>
                <a:cs typeface="Arial" panose="020B0604020202020204" pitchFamily="34" charset="0"/>
              </a:rPr>
              <a:t>earn to respect uniqueness and appreciate common features</a:t>
            </a:r>
            <a:r>
              <a:rPr lang="lv-LV" sz="2200" dirty="0">
                <a:latin typeface="Arial" panose="020B0604020202020204" pitchFamily="34" charset="0"/>
                <a:cs typeface="Arial" panose="020B0604020202020204" pitchFamily="34" charset="0"/>
              </a:rPr>
              <a:t>.</a:t>
            </a:r>
          </a:p>
          <a:p>
            <a:pPr marL="457200" indent="-457200">
              <a:buFont typeface="+mj-lt"/>
              <a:buAutoNum type="arabicPeriod"/>
            </a:pPr>
            <a:endParaRPr lang="en-US" dirty="0"/>
          </a:p>
          <a:p>
            <a:pPr marL="457200" indent="-457200">
              <a:buFont typeface="+mj-lt"/>
              <a:buAutoNum type="arabicPeriod"/>
            </a:pPr>
            <a:endParaRPr lang="lv-LV" dirty="0"/>
          </a:p>
        </p:txBody>
      </p:sp>
      <p:pic>
        <p:nvPicPr>
          <p:cNvPr id="4" name="Picture 3">
            <a:extLst>
              <a:ext uri="{FF2B5EF4-FFF2-40B4-BE49-F238E27FC236}">
                <a16:creationId xmlns:a16="http://schemas.microsoft.com/office/drawing/2014/main" id="{6F151E1E-799C-4CE4-B82E-73FBD63C6C74}"/>
              </a:ext>
            </a:extLst>
          </p:cNvPr>
          <p:cNvPicPr>
            <a:picLocks noChangeAspect="1"/>
          </p:cNvPicPr>
          <p:nvPr/>
        </p:nvPicPr>
        <p:blipFill>
          <a:blip r:embed="rId2"/>
          <a:stretch>
            <a:fillRect/>
          </a:stretch>
        </p:blipFill>
        <p:spPr>
          <a:xfrm>
            <a:off x="0" y="91496"/>
            <a:ext cx="1737511" cy="60782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9D7D-F0AE-4A16-8A8E-6010DCC4818E}"/>
              </a:ext>
            </a:extLst>
          </p:cNvPr>
          <p:cNvSpPr>
            <a:spLocks noGrp="1"/>
          </p:cNvSpPr>
          <p:nvPr>
            <p:ph type="title"/>
          </p:nvPr>
        </p:nvSpPr>
        <p:spPr/>
        <p:txBody>
          <a:bodyPr/>
          <a:lstStyle/>
          <a:p>
            <a:pPr algn="ctr"/>
            <a:r>
              <a:rPr lang="en-US" dirty="0"/>
              <a:t>we will look for answers</a:t>
            </a:r>
          </a:p>
        </p:txBody>
      </p:sp>
      <p:sp>
        <p:nvSpPr>
          <p:cNvPr id="3" name="Content Placeholder 2">
            <a:extLst>
              <a:ext uri="{FF2B5EF4-FFF2-40B4-BE49-F238E27FC236}">
                <a16:creationId xmlns:a16="http://schemas.microsoft.com/office/drawing/2014/main" id="{998004E0-5582-427C-A800-69145778B378}"/>
              </a:ext>
            </a:extLst>
          </p:cNvPr>
          <p:cNvSpPr>
            <a:spLocks noGrp="1"/>
          </p:cNvSpPr>
          <p:nvPr>
            <p:ph idx="1"/>
          </p:nvPr>
        </p:nvSpPr>
        <p:spPr>
          <a:xfrm>
            <a:off x="1722474" y="1853754"/>
            <a:ext cx="10469525" cy="4387558"/>
          </a:xfrm>
        </p:spPr>
        <p:txBody>
          <a:bodyPr>
            <a:noAutofit/>
          </a:bodyPr>
          <a:lstStyle/>
          <a:p>
            <a:pPr marL="457200" indent="-457200">
              <a:buAutoNum type="arabicPeriod"/>
            </a:pPr>
            <a:r>
              <a:rPr lang="en-US" sz="2400" dirty="0"/>
              <a:t>How to get expected results of the children </a:t>
            </a:r>
            <a:r>
              <a:rPr lang="lv-LV" sz="2400" dirty="0"/>
              <a:t>if </a:t>
            </a:r>
            <a:r>
              <a:rPr lang="en-US" sz="2400" dirty="0"/>
              <a:t>in the group </a:t>
            </a:r>
            <a:r>
              <a:rPr lang="lv-LV" sz="2400" dirty="0"/>
              <a:t>they </a:t>
            </a:r>
            <a:r>
              <a:rPr lang="en-US" sz="2400" dirty="0"/>
              <a:t>are very different: why, active, upset, slow, sensitive, competitive, with special needs</a:t>
            </a:r>
            <a:r>
              <a:rPr lang="lv-LV" sz="2400" dirty="0"/>
              <a:t>.....  ?</a:t>
            </a:r>
          </a:p>
          <a:p>
            <a:pPr marL="457200" indent="-457200">
              <a:buAutoNum type="arabicPeriod"/>
            </a:pPr>
            <a:endParaRPr lang="lv-LV" sz="2400" dirty="0"/>
          </a:p>
          <a:p>
            <a:pPr marL="0" indent="0">
              <a:buNone/>
            </a:pPr>
            <a:r>
              <a:rPr lang="lv-LV" sz="2400" dirty="0"/>
              <a:t>2. </a:t>
            </a:r>
            <a:r>
              <a:rPr lang="en-US" sz="2400" dirty="0"/>
              <a:t>What to do that children want to do something different than teacher has planned them to do? (to draw flowers whole day)</a:t>
            </a:r>
            <a:endParaRPr lang="lv-LV" sz="2400" dirty="0"/>
          </a:p>
          <a:p>
            <a:pPr marL="0" indent="0">
              <a:buNone/>
            </a:pPr>
            <a:endParaRPr lang="lv-LV" sz="2400" dirty="0"/>
          </a:p>
          <a:p>
            <a:pPr marL="0" indent="0">
              <a:buNone/>
            </a:pPr>
            <a:r>
              <a:rPr lang="lv-LV" sz="2400" dirty="0"/>
              <a:t>3. </a:t>
            </a:r>
            <a:r>
              <a:rPr lang="en-US" sz="2400" dirty="0"/>
              <a:t>What the environment should be for children to they can develop their ability like thinking skills, problems solving skills, communication, plan, analyze.....</a:t>
            </a:r>
          </a:p>
        </p:txBody>
      </p:sp>
      <p:pic>
        <p:nvPicPr>
          <p:cNvPr id="4" name="Picture 3">
            <a:extLst>
              <a:ext uri="{FF2B5EF4-FFF2-40B4-BE49-F238E27FC236}">
                <a16:creationId xmlns:a16="http://schemas.microsoft.com/office/drawing/2014/main" id="{988E0181-FCAF-421F-B221-C7D0053F7E0E}"/>
              </a:ext>
            </a:extLst>
          </p:cNvPr>
          <p:cNvPicPr>
            <a:picLocks noChangeAspect="1"/>
          </p:cNvPicPr>
          <p:nvPr/>
        </p:nvPicPr>
        <p:blipFill>
          <a:blip r:embed="rId2"/>
          <a:stretch>
            <a:fillRect/>
          </a:stretch>
        </p:blipFill>
        <p:spPr>
          <a:xfrm>
            <a:off x="0" y="91496"/>
            <a:ext cx="1584251" cy="6078239"/>
          </a:xfrm>
          <a:prstGeom prst="rect">
            <a:avLst/>
          </a:prstGeom>
        </p:spPr>
      </p:pic>
    </p:spTree>
    <p:extLst>
      <p:ext uri="{BB962C8B-B14F-4D97-AF65-F5344CB8AC3E}">
        <p14:creationId xmlns:p14="http://schemas.microsoft.com/office/powerpoint/2010/main" val="125973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lv-LV" sz="3200" b="1" dirty="0">
                <a:solidFill>
                  <a:srgbClr val="1D4F23"/>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rPr>
              <a:t>            </a:t>
            </a:r>
            <a:r>
              <a:rPr lang="en-US" sz="3200" b="1" dirty="0">
                <a:solidFill>
                  <a:srgbClr val="1D4F23"/>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rPr>
              <a:t>Thank you for your attention</a:t>
            </a:r>
            <a:r>
              <a:rPr lang="lv-LV" sz="3200" b="1" dirty="0">
                <a:solidFill>
                  <a:srgbClr val="1D4F23"/>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rPr>
              <a:t>!</a:t>
            </a:r>
          </a:p>
          <a:p>
            <a:endParaRPr lang="lv-LV" sz="3200" b="1" dirty="0">
              <a:solidFill>
                <a:srgbClr val="1D4F23"/>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endParaRPr>
          </a:p>
          <a:p>
            <a:pPr algn="ctr"/>
            <a:r>
              <a:rPr lang="lv-LV" sz="3200" b="1" dirty="0">
                <a:solidFill>
                  <a:srgbClr val="1D4F23"/>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rPr>
              <a:t>Questions!</a:t>
            </a:r>
          </a:p>
          <a:p>
            <a:endParaRPr lang="en-US" dirty="0"/>
          </a:p>
        </p:txBody>
      </p:sp>
      <p:pic>
        <p:nvPicPr>
          <p:cNvPr id="4" name="Picture 3">
            <a:extLst>
              <a:ext uri="{FF2B5EF4-FFF2-40B4-BE49-F238E27FC236}">
                <a16:creationId xmlns:a16="http://schemas.microsoft.com/office/drawing/2014/main" id="{949B0C1C-28D9-41F1-B05D-572E403B6023}"/>
              </a:ext>
            </a:extLst>
          </p:cNvPr>
          <p:cNvPicPr>
            <a:picLocks noChangeAspect="1"/>
          </p:cNvPicPr>
          <p:nvPr/>
        </p:nvPicPr>
        <p:blipFill>
          <a:blip r:embed="rId2"/>
          <a:stretch>
            <a:fillRect/>
          </a:stretch>
        </p:blipFill>
        <p:spPr>
          <a:xfrm>
            <a:off x="0" y="91496"/>
            <a:ext cx="1737511" cy="60782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511" y="490889"/>
            <a:ext cx="9793554" cy="1362866"/>
          </a:xfrm>
        </p:spPr>
        <p:txBody>
          <a:bodyPr>
            <a:normAutofit/>
          </a:bodyPr>
          <a:lstStyle/>
          <a:p>
            <a:pPr algn="ctr"/>
            <a:r>
              <a:rPr lang="lv-LV" sz="2600" b="1" dirty="0">
                <a:latin typeface="Arial" panose="020B0604020202020204" pitchFamily="34" charset="0"/>
                <a:cs typeface="Arial" panose="020B0604020202020204" pitchFamily="34" charset="0"/>
              </a:rPr>
              <a:t>OTHERS ACTIVITYS</a:t>
            </a:r>
            <a:endParaRPr lang="en-US" sz="2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84935" y="1853755"/>
            <a:ext cx="8869918" cy="4184923"/>
          </a:xfrm>
        </p:spPr>
        <p:txBody>
          <a:bodyPr>
            <a:normAutofit/>
          </a:bodyPr>
          <a:lstStyle/>
          <a:p>
            <a:pPr marL="0" indent="0">
              <a:buNone/>
            </a:pPr>
            <a:r>
              <a:rPr lang="en-US" sz="2200" dirty="0">
                <a:latin typeface="Arial" panose="020B0604020202020204" pitchFamily="34" charset="0"/>
                <a:cs typeface="Arial" panose="020B0604020202020204" pitchFamily="34" charset="0"/>
              </a:rPr>
              <a:t>Four </a:t>
            </a:r>
            <a:r>
              <a:rPr lang="en-US" sz="2200">
                <a:latin typeface="Arial" panose="020B0604020202020204" pitchFamily="34" charset="0"/>
                <a:cs typeface="Arial" panose="020B0604020202020204" pitchFamily="34" charset="0"/>
              </a:rPr>
              <a:t>nature trips</a:t>
            </a:r>
            <a:r>
              <a:rPr lang="lv-LV" sz="220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indent="60325"/>
            <a:r>
              <a:rPr lang="en-US" sz="2200" dirty="0">
                <a:latin typeface="Arial" panose="020B0604020202020204" pitchFamily="34" charset="0"/>
                <a:cs typeface="Arial" panose="020B0604020202020204" pitchFamily="34" charset="0"/>
              </a:rPr>
              <a:t>Autumn Trip: Orienteering games.</a:t>
            </a:r>
          </a:p>
          <a:p>
            <a:pPr indent="60325"/>
            <a:r>
              <a:rPr lang="en-US" sz="2200" dirty="0">
                <a:latin typeface="Arial" panose="020B0604020202020204" pitchFamily="34" charset="0"/>
                <a:cs typeface="Arial" panose="020B0604020202020204" pitchFamily="34" charset="0"/>
              </a:rPr>
              <a:t>Winter Trip: Designing bird feeders and putting in natural environment.</a:t>
            </a:r>
          </a:p>
          <a:p>
            <a:pPr indent="60325"/>
            <a:r>
              <a:rPr lang="en-US" sz="2200" dirty="0">
                <a:latin typeface="Arial" panose="020B0604020202020204" pitchFamily="34" charset="0"/>
                <a:cs typeface="Arial" panose="020B0604020202020204" pitchFamily="34" charset="0"/>
              </a:rPr>
              <a:t>Spring Trip: Planting tree.</a:t>
            </a:r>
          </a:p>
          <a:p>
            <a:pPr indent="60325"/>
            <a:r>
              <a:rPr lang="en-US" sz="2200" dirty="0">
                <a:latin typeface="Arial" panose="020B0604020202020204" pitchFamily="34" charset="0"/>
                <a:cs typeface="Arial" panose="020B0604020202020204" pitchFamily="34" charset="0"/>
              </a:rPr>
              <a:t>Summer Trip: Recycling activities.</a:t>
            </a:r>
            <a:endParaRPr lang="lv-LV" sz="22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0" y="91496"/>
            <a:ext cx="1737511" cy="6078239"/>
          </a:xfrm>
          <a:prstGeom prst="rect">
            <a:avLst/>
          </a:prstGeom>
        </p:spPr>
      </p:pic>
    </p:spTree>
    <p:extLst>
      <p:ext uri="{BB962C8B-B14F-4D97-AF65-F5344CB8AC3E}">
        <p14:creationId xmlns:p14="http://schemas.microsoft.com/office/powerpoint/2010/main" val="22350242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57200"/>
            <a:ext cx="9914626" cy="606056"/>
          </a:xfrm>
        </p:spPr>
        <p:txBody>
          <a:bodyPr>
            <a:normAutofit fontScale="90000"/>
          </a:bodyPr>
          <a:lstStyle/>
          <a:p>
            <a:pPr algn="ctr"/>
            <a:br>
              <a:rPr lang="lv-LV" sz="2000" b="1" dirty="0">
                <a:latin typeface="Arial" panose="020B0604020202020204" pitchFamily="34" charset="0"/>
                <a:cs typeface="Arial" panose="020B0604020202020204" pitchFamily="34" charset="0"/>
              </a:rPr>
            </a:br>
            <a:br>
              <a:rPr lang="lv-LV" sz="2000" b="1" dirty="0">
                <a:latin typeface="Arial" panose="020B0604020202020204" pitchFamily="34" charset="0"/>
                <a:cs typeface="Arial" panose="020B0604020202020204" pitchFamily="34" charset="0"/>
              </a:rPr>
            </a:br>
            <a:r>
              <a:rPr lang="lv-LV" sz="3100" dirty="0">
                <a:latin typeface="Arial" panose="020B0604020202020204" pitchFamily="34" charset="0"/>
                <a:cs typeface="Arial" panose="020B0604020202020204" pitchFamily="34" charset="0"/>
              </a:rPr>
              <a:t>Other issues</a:t>
            </a:r>
            <a:br>
              <a:rPr lang="lv-LV"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945758" y="1765005"/>
            <a:ext cx="9278054" cy="4157329"/>
          </a:xfrm>
        </p:spPr>
        <p:txBody>
          <a:bodyPr>
            <a:normAutofit lnSpcReduction="10000"/>
          </a:bodyPr>
          <a:lstStyle/>
          <a:p>
            <a:pPr marL="0" indent="0">
              <a:buNone/>
            </a:pPr>
            <a:r>
              <a:rPr lang="lv-LV" sz="2800" dirty="0">
                <a:latin typeface="Arial" panose="020B0604020202020204" pitchFamily="34" charset="0"/>
                <a:cs typeface="Arial" panose="020B0604020202020204" pitchFamily="34" charset="0"/>
              </a:rPr>
              <a:t>C</a:t>
            </a:r>
            <a:r>
              <a:rPr lang="en-US" sz="2800" dirty="0" err="1">
                <a:latin typeface="Arial" panose="020B0604020202020204" pitchFamily="34" charset="0"/>
                <a:cs typeface="Arial" panose="020B0604020202020204" pitchFamily="34" charset="0"/>
              </a:rPr>
              <a:t>reating</a:t>
            </a:r>
            <a:r>
              <a:rPr lang="en-US" sz="2800" dirty="0">
                <a:latin typeface="Arial" panose="020B0604020202020204" pitchFamily="34" charset="0"/>
                <a:cs typeface="Arial" panose="020B0604020202020204" pitchFamily="34" charset="0"/>
              </a:rPr>
              <a:t> and leading E-twinning project</a:t>
            </a:r>
            <a:r>
              <a:rPr lang="lv-LV" sz="2800" dirty="0">
                <a:latin typeface="Arial" panose="020B0604020202020204" pitchFamily="34" charset="0"/>
                <a:cs typeface="Arial" panose="020B0604020202020204" pitchFamily="34" charset="0"/>
              </a:rPr>
              <a:t> (Bulgaria)</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lv-LV" sz="2800" dirty="0">
                <a:latin typeface="Arial" panose="020B0604020202020204" pitchFamily="34" charset="0"/>
                <a:cs typeface="Arial" panose="020B0604020202020204" pitchFamily="34" charset="0"/>
              </a:rPr>
              <a:t>A</a:t>
            </a:r>
            <a:r>
              <a:rPr lang="en-US" sz="2800" dirty="0" err="1">
                <a:latin typeface="Arial" panose="020B0604020202020204" pitchFamily="34" charset="0"/>
                <a:cs typeface="Arial" panose="020B0604020202020204" pitchFamily="34" charset="0"/>
              </a:rPr>
              <a:t>pprobation</a:t>
            </a:r>
            <a:r>
              <a:rPr lang="en-US" sz="2800" dirty="0">
                <a:latin typeface="Arial" panose="020B0604020202020204" pitchFamily="34" charset="0"/>
                <a:cs typeface="Arial" panose="020B0604020202020204" pitchFamily="34" charset="0"/>
              </a:rPr>
              <a:t>/ testing of the experience of „Child of Nature” in each country till June,</a:t>
            </a:r>
            <a:r>
              <a:rPr lang="lv-LV"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2018</a:t>
            </a:r>
            <a:endParaRPr lang="lv-LV"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lv-LV" sz="2800" dirty="0">
                <a:latin typeface="Arial" panose="020B0604020202020204" pitchFamily="34" charset="0"/>
                <a:cs typeface="Arial" panose="020B0604020202020204" pitchFamily="34" charset="0"/>
              </a:rPr>
              <a:t>C</a:t>
            </a:r>
            <a:r>
              <a:rPr lang="en-US" sz="2800" dirty="0" err="1">
                <a:latin typeface="Arial" panose="020B0604020202020204" pitchFamily="34" charset="0"/>
                <a:cs typeface="Arial" panose="020B0604020202020204" pitchFamily="34" charset="0"/>
              </a:rPr>
              <a:t>reating</a:t>
            </a:r>
            <a:r>
              <a:rPr lang="en-US" sz="2800" dirty="0">
                <a:latin typeface="Arial" panose="020B0604020202020204" pitchFamily="34" charset="0"/>
                <a:cs typeface="Arial" panose="020B0604020202020204" pitchFamily="34" charset="0"/>
              </a:rPr>
              <a:t> the teaching material "CHILD OF NATURE</a:t>
            </a:r>
            <a:r>
              <a:rPr lang="lv-LV"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„Nature Scrapbook”</a:t>
            </a:r>
            <a:r>
              <a:rPr lang="lv-LV" sz="2800" dirty="0">
                <a:latin typeface="Arial" panose="020B0604020202020204" pitchFamily="34" charset="0"/>
                <a:cs typeface="Arial" panose="020B0604020202020204" pitchFamily="34" charset="0"/>
              </a:rPr>
              <a:t> (Finland, Bulgaria)</a:t>
            </a:r>
          </a:p>
          <a:p>
            <a:endParaRPr lang="en-US" sz="2800" dirty="0">
              <a:latin typeface="Arial" panose="020B0604020202020204" pitchFamily="34" charset="0"/>
              <a:cs typeface="Arial" panose="020B0604020202020204" pitchFamily="34" charset="0"/>
            </a:endParaRPr>
          </a:p>
          <a:p>
            <a:endParaRPr lang="en-US" dirty="0"/>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lv-LV" dirty="0">
              <a:latin typeface="Arial" panose="020B0604020202020204" pitchFamily="34" charset="0"/>
              <a:cs typeface="Arial" panose="020B0604020202020204" pitchFamily="34" charset="0"/>
            </a:endParaRPr>
          </a:p>
          <a:p>
            <a:pPr marL="0" indent="0">
              <a:buNone/>
            </a:pPr>
            <a:endParaRPr lang="en-US" dirty="0"/>
          </a:p>
        </p:txBody>
      </p:sp>
      <p:pic>
        <p:nvPicPr>
          <p:cNvPr id="5" name="Picture 4"/>
          <p:cNvPicPr>
            <a:picLocks noChangeAspect="1"/>
          </p:cNvPicPr>
          <p:nvPr/>
        </p:nvPicPr>
        <p:blipFill>
          <a:blip r:embed="rId2"/>
          <a:stretch>
            <a:fillRect/>
          </a:stretch>
        </p:blipFill>
        <p:spPr>
          <a:xfrm>
            <a:off x="0" y="91496"/>
            <a:ext cx="1737511" cy="6078239"/>
          </a:xfrm>
          <a:prstGeom prst="rect">
            <a:avLst/>
          </a:prstGeom>
        </p:spPr>
      </p:pic>
    </p:spTree>
    <p:extLst>
      <p:ext uri="{BB962C8B-B14F-4D97-AF65-F5344CB8AC3E}">
        <p14:creationId xmlns:p14="http://schemas.microsoft.com/office/powerpoint/2010/main" val="185935666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a:blip r:embed="rId3">
            <a:alphaModFix/>
          </a:blip>
          <a:stretch>
            <a:fillRect/>
          </a:stretch>
        </p:blipFill>
        <p:spPr>
          <a:xfrm>
            <a:off x="609600" y="933450"/>
            <a:ext cx="10972800" cy="4991100"/>
          </a:xfrm>
          <a:prstGeom prst="rect">
            <a:avLst/>
          </a:prstGeom>
          <a:noFill/>
          <a:ln>
            <a:noFill/>
          </a:ln>
        </p:spPr>
      </p:pic>
    </p:spTree>
    <p:extLst>
      <p:ext uri="{BB962C8B-B14F-4D97-AF65-F5344CB8AC3E}">
        <p14:creationId xmlns:p14="http://schemas.microsoft.com/office/powerpoint/2010/main" val="83625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descr="DSC07455.JPG"/>
          <p:cNvPicPr preferRelativeResize="0"/>
          <p:nvPr/>
        </p:nvPicPr>
        <p:blipFill rotWithShape="1">
          <a:blip r:embed="rId3">
            <a:alphaModFix/>
          </a:blip>
          <a:srcRect l="1917" t="13154" r="749" b="19798"/>
          <a:stretch/>
        </p:blipFill>
        <p:spPr>
          <a:xfrm rot="5400000">
            <a:off x="3523809" y="-110758"/>
            <a:ext cx="6120906" cy="6533808"/>
          </a:xfrm>
          <a:prstGeom prst="rect">
            <a:avLst/>
          </a:prstGeom>
          <a:noFill/>
          <a:ln>
            <a:noFill/>
          </a:ln>
        </p:spPr>
      </p:pic>
    </p:spTree>
    <p:extLst>
      <p:ext uri="{BB962C8B-B14F-4D97-AF65-F5344CB8AC3E}">
        <p14:creationId xmlns:p14="http://schemas.microsoft.com/office/powerpoint/2010/main" val="161303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descr="DSC07457.JPG"/>
          <p:cNvPicPr preferRelativeResize="0"/>
          <p:nvPr/>
        </p:nvPicPr>
        <p:blipFill rotWithShape="1">
          <a:blip r:embed="rId3">
            <a:alphaModFix/>
          </a:blip>
          <a:srcRect l="11890" t="2104" r="9207" b="1797"/>
          <a:stretch/>
        </p:blipFill>
        <p:spPr>
          <a:xfrm rot="-5400000">
            <a:off x="2448406" y="-2140062"/>
            <a:ext cx="6529067" cy="10809190"/>
          </a:xfrm>
          <a:prstGeom prst="rect">
            <a:avLst/>
          </a:prstGeom>
          <a:noFill/>
          <a:ln>
            <a:noFill/>
          </a:ln>
        </p:spPr>
      </p:pic>
      <p:sp>
        <p:nvSpPr>
          <p:cNvPr id="244" name="Shape 244"/>
          <p:cNvSpPr txBox="1"/>
          <p:nvPr/>
        </p:nvSpPr>
        <p:spPr>
          <a:xfrm>
            <a:off x="1184100" y="1628067"/>
            <a:ext cx="4144400" cy="822400"/>
          </a:xfrm>
          <a:prstGeom prst="rect">
            <a:avLst/>
          </a:prstGeom>
          <a:noFill/>
          <a:ln>
            <a:noFill/>
          </a:ln>
        </p:spPr>
        <p:txBody>
          <a:bodyPr wrap="square" lIns="121900" tIns="121900" rIns="121900" bIns="121900" anchor="t" anchorCtr="0">
            <a:noAutofit/>
          </a:bodyPr>
          <a:lstStyle/>
          <a:p>
            <a:pPr marL="0" lvl="0" indent="0">
              <a:spcBef>
                <a:spcPts val="0"/>
              </a:spcBef>
              <a:buNone/>
            </a:pPr>
            <a:r>
              <a:rPr lang="lv-LV" sz="3200" dirty="0">
                <a:latin typeface="Cambria"/>
                <a:ea typeface="Cambria"/>
                <a:cs typeface="Cambria"/>
                <a:sym typeface="Cambria"/>
              </a:rPr>
              <a:t> </a:t>
            </a:r>
          </a:p>
        </p:txBody>
      </p:sp>
      <p:sp>
        <p:nvSpPr>
          <p:cNvPr id="245" name="Shape 245"/>
          <p:cNvSpPr txBox="1"/>
          <p:nvPr/>
        </p:nvSpPr>
        <p:spPr>
          <a:xfrm>
            <a:off x="6512633" y="1381467"/>
            <a:ext cx="4210400" cy="13156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348962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descr="DSC07458.JPG"/>
          <p:cNvPicPr preferRelativeResize="0"/>
          <p:nvPr/>
        </p:nvPicPr>
        <p:blipFill rotWithShape="1">
          <a:blip r:embed="rId3">
            <a:alphaModFix/>
          </a:blip>
          <a:srcRect t="11881" b="9693"/>
          <a:stretch/>
        </p:blipFill>
        <p:spPr>
          <a:xfrm>
            <a:off x="116959" y="435935"/>
            <a:ext cx="11559746" cy="5942066"/>
          </a:xfrm>
          <a:prstGeom prst="rect">
            <a:avLst/>
          </a:prstGeom>
          <a:noFill/>
          <a:ln>
            <a:noFill/>
          </a:ln>
        </p:spPr>
      </p:pic>
      <p:sp>
        <p:nvSpPr>
          <p:cNvPr id="251" name="Shape 251"/>
          <p:cNvSpPr txBox="1"/>
          <p:nvPr/>
        </p:nvSpPr>
        <p:spPr>
          <a:xfrm>
            <a:off x="1019667" y="4802233"/>
            <a:ext cx="4999600" cy="7400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
        <p:nvSpPr>
          <p:cNvPr id="252" name="Shape 252"/>
          <p:cNvSpPr txBox="1"/>
          <p:nvPr/>
        </p:nvSpPr>
        <p:spPr>
          <a:xfrm>
            <a:off x="5871267" y="1874867"/>
            <a:ext cx="5098400" cy="7400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130209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descr="DSC07459.JPG"/>
          <p:cNvPicPr preferRelativeResize="0"/>
          <p:nvPr/>
        </p:nvPicPr>
        <p:blipFill rotWithShape="1">
          <a:blip r:embed="rId3">
            <a:alphaModFix/>
          </a:blip>
          <a:srcRect l="10356" r="9974"/>
          <a:stretch/>
        </p:blipFill>
        <p:spPr>
          <a:xfrm rot="-5400000">
            <a:off x="3194049" y="-1765282"/>
            <a:ext cx="5803899" cy="10946198"/>
          </a:xfrm>
          <a:prstGeom prst="rect">
            <a:avLst/>
          </a:prstGeom>
          <a:noFill/>
          <a:ln>
            <a:noFill/>
          </a:ln>
        </p:spPr>
      </p:pic>
      <p:sp>
        <p:nvSpPr>
          <p:cNvPr id="258" name="Shape 258"/>
          <p:cNvSpPr txBox="1"/>
          <p:nvPr/>
        </p:nvSpPr>
        <p:spPr>
          <a:xfrm>
            <a:off x="1167667" y="1463700"/>
            <a:ext cx="4638000" cy="822400"/>
          </a:xfrm>
          <a:prstGeom prst="rect">
            <a:avLst/>
          </a:prstGeom>
          <a:noFill/>
          <a:ln>
            <a:noFill/>
          </a:ln>
        </p:spPr>
        <p:txBody>
          <a:bodyPr wrap="square" lIns="121900" tIns="121900" rIns="121900" bIns="121900" anchor="t" anchorCtr="0">
            <a:noAutofit/>
          </a:bodyPr>
          <a:lstStyle/>
          <a:p>
            <a:pPr marL="0" lvl="0" indent="0">
              <a:spcBef>
                <a:spcPts val="0"/>
              </a:spcBef>
              <a:buNone/>
            </a:pPr>
            <a:r>
              <a:rPr lang="lv-LV" sz="3200" dirty="0">
                <a:latin typeface="Cambria"/>
                <a:ea typeface="Cambria"/>
                <a:cs typeface="Cambria"/>
                <a:sym typeface="Cambria"/>
              </a:rPr>
              <a:t>.</a:t>
            </a:r>
          </a:p>
        </p:txBody>
      </p:sp>
      <p:sp>
        <p:nvSpPr>
          <p:cNvPr id="259" name="Shape 259"/>
          <p:cNvSpPr txBox="1"/>
          <p:nvPr/>
        </p:nvSpPr>
        <p:spPr>
          <a:xfrm>
            <a:off x="5427200" y="1322300"/>
            <a:ext cx="5838000" cy="1105200"/>
          </a:xfrm>
          <a:prstGeom prst="rect">
            <a:avLst/>
          </a:prstGeom>
          <a:noFill/>
          <a:ln>
            <a:noFill/>
          </a:ln>
        </p:spPr>
        <p:txBody>
          <a:bodyPr wrap="square" lIns="121900" tIns="121900" rIns="121900" bIns="121900" anchor="t" anchorCtr="0">
            <a:noAutofit/>
          </a:bodyPr>
          <a:lstStyle/>
          <a:p>
            <a:pPr marL="0" lvl="0" indent="0">
              <a:spcBef>
                <a:spcPts val="0"/>
              </a:spcBef>
              <a:buNone/>
            </a:pPr>
            <a:endParaRPr lang="lv-LV" sz="3200" dirty="0">
              <a:latin typeface="Cambria"/>
              <a:ea typeface="Cambria"/>
              <a:cs typeface="Cambria"/>
              <a:sym typeface="Cambria"/>
            </a:endParaRPr>
          </a:p>
        </p:txBody>
      </p:sp>
    </p:spTree>
    <p:extLst>
      <p:ext uri="{BB962C8B-B14F-4D97-AF65-F5344CB8AC3E}">
        <p14:creationId xmlns:p14="http://schemas.microsoft.com/office/powerpoint/2010/main" val="16102954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1539</TotalTime>
  <Words>771</Words>
  <Application>Microsoft Office PowerPoint</Application>
  <PresentationFormat>Widescreen</PresentationFormat>
  <Paragraphs>170</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Gill Sans MT</vt:lpstr>
      <vt:lpstr>Times New Roman</vt:lpstr>
      <vt:lpstr>Gallery</vt:lpstr>
      <vt:lpstr>The European Child:Learning by doing the 3 C’s - Connect, Construct And  Create</vt:lpstr>
      <vt:lpstr>PowerPoint Presentation</vt:lpstr>
      <vt:lpstr>OTHERS ACTIVITYS</vt:lpstr>
      <vt:lpstr>  Other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«Guide-Active learning» material  we need to explain the teachers   how they can   </vt:lpstr>
      <vt:lpstr> </vt:lpstr>
      <vt:lpstr>If teachers use this material, children will be able </vt:lpstr>
      <vt:lpstr>To create climate of democracy in the children's group we need  </vt:lpstr>
      <vt:lpstr>we will look for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dc:creator>
  <cp:lastModifiedBy>Mara</cp:lastModifiedBy>
  <cp:revision>133</cp:revision>
  <dcterms:created xsi:type="dcterms:W3CDTF">2017-11-18T18:58:00Z</dcterms:created>
  <dcterms:modified xsi:type="dcterms:W3CDTF">2018-03-22T19:39:30Z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