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1" r:id="rId3"/>
    <p:sldId id="292" r:id="rId4"/>
    <p:sldId id="293" r:id="rId5"/>
    <p:sldId id="294" r:id="rId6"/>
    <p:sldId id="295" r:id="rId7"/>
    <p:sldId id="285" r:id="rId8"/>
    <p:sldId id="286" r:id="rId9"/>
    <p:sldId id="265" r:id="rId10"/>
    <p:sldId id="264" r:id="rId11"/>
    <p:sldId id="267" r:id="rId12"/>
    <p:sldId id="268" r:id="rId13"/>
    <p:sldId id="270" r:id="rId14"/>
    <p:sldId id="277" r:id="rId1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varScale="1">
        <p:scale>
          <a:sx n="120" d="100"/>
          <a:sy n="120" d="100"/>
        </p:scale>
        <p:origin x="-129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057A835-FCD0-457D-8F93-27B39A7E44FA}" type="datetimeFigureOut">
              <a:rPr lang="it-IT"/>
              <a:pPr>
                <a:defRPr/>
              </a:pPr>
              <a:t>23/11/2017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6B9748E-ACD4-4F1D-B01A-AF80EBD1A57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969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410F89-F877-43BB-8A6D-CE5A877A795F}" type="slidenum">
              <a:rPr lang="it-IT">
                <a:cs typeface="Arial" charset="0"/>
              </a:rPr>
              <a:pPr fontAlgn="base">
                <a:spcBef>
                  <a:spcPct val="0"/>
                </a:spcBef>
                <a:spcAft>
                  <a:spcPct val="0"/>
                </a:spcAft>
              </a:pPr>
              <a:t>10</a:t>
            </a:fld>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3993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80D879-8CAB-42AD-B788-3F8884A2C75D}" type="slidenum">
              <a:rPr lang="it-IT">
                <a:cs typeface="Arial" charset="0"/>
              </a:rPr>
              <a:pPr fontAlgn="base">
                <a:spcBef>
                  <a:spcPct val="0"/>
                </a:spcBef>
                <a:spcAft>
                  <a:spcPct val="0"/>
                </a:spcAft>
              </a:pPr>
              <a:t>13</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4103330-5D6E-4107-A4FA-435D2EABA4A2}" type="datetimeFigureOut">
              <a:rPr lang="it-IT"/>
              <a:pPr>
                <a:defRPr/>
              </a:pPr>
              <a:t>23/11/2017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8B2AE22-16C7-40A7-AC72-547722FA86EA}"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F417FD8-4795-4813-8FA2-B120D14BAF69}" type="datetimeFigureOut">
              <a:rPr lang="it-IT"/>
              <a:pPr>
                <a:defRPr/>
              </a:pPr>
              <a:t>23/11/2017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23AE029-5BD2-458F-A0DA-E0E18BD57CC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C2F9ACE-9A22-4CEC-ABEB-AD4580DBF4FF}" type="datetimeFigureOut">
              <a:rPr lang="it-IT"/>
              <a:pPr>
                <a:defRPr/>
              </a:pPr>
              <a:t>23/11/2017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B1D46E2-3A7A-492D-A615-8BEF157E6B4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CD21E22-3A91-4ECF-91EE-011ECECB715C}" type="datetimeFigureOut">
              <a:rPr lang="it-IT"/>
              <a:pPr>
                <a:defRPr/>
              </a:pPr>
              <a:t>23/11/2017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79C54B4-A5BB-460B-876E-7334A6D80AA1}"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A1A470F-2E89-4964-8D6F-65CB37AA333F}" type="datetimeFigureOut">
              <a:rPr lang="it-IT"/>
              <a:pPr>
                <a:defRPr/>
              </a:pPr>
              <a:t>23/11/2017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2DD4837-DA17-4231-85A9-2DEEC7EA977D}"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28F40F9-C824-4F17-8AAA-3D4FE80B2D78}" type="datetimeFigureOut">
              <a:rPr lang="it-IT"/>
              <a:pPr>
                <a:defRPr/>
              </a:pPr>
              <a:t>23/11/2017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E792127-127E-4196-8F84-AD7414596F7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6F1526A-3C78-4541-9BE4-F449F8B9EEA3}" type="datetimeFigureOut">
              <a:rPr lang="it-IT"/>
              <a:pPr>
                <a:defRPr/>
              </a:pPr>
              <a:t>23/11/2017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F734646-8A1B-42C6-BD51-93212019493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E56C7C9-25B3-41C3-AA5F-CFA58A2CAF53}" type="datetimeFigureOut">
              <a:rPr lang="it-IT"/>
              <a:pPr>
                <a:defRPr/>
              </a:pPr>
              <a:t>23/11/2017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7689701A-8E75-4C74-8F3E-7C4E86639DDF}"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2A85737-3904-44D2-BEAE-BFA0875D7613}" type="datetimeFigureOut">
              <a:rPr lang="it-IT"/>
              <a:pPr>
                <a:defRPr/>
              </a:pPr>
              <a:t>23/11/2017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0C3C410-3BC5-48CD-965C-F479770EE89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C4EDA45-B406-42AF-82EF-9F7B59C5DD42}" type="datetimeFigureOut">
              <a:rPr lang="it-IT"/>
              <a:pPr>
                <a:defRPr/>
              </a:pPr>
              <a:t>23/11/2017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6940ADE-082F-4735-B253-F91E7475DCC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33D6725-FFCC-4B4B-9AE1-22A3C95B65E6}" type="datetimeFigureOut">
              <a:rPr lang="it-IT"/>
              <a:pPr>
                <a:defRPr/>
              </a:pPr>
              <a:t>23/11/2017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3F64346-B780-4D17-BA3D-890B94114655}"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D42427A-BE9F-4C9E-8664-A4347911D7BF}" type="datetimeFigureOut">
              <a:rPr lang="it-IT"/>
              <a:pPr>
                <a:defRPr/>
              </a:pPr>
              <a:t>23/11/2017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CAF79CB-C0AD-488C-9077-F5ED8A062CB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40518" y="116632"/>
            <a:ext cx="8135938" cy="1209675"/>
          </a:xfrm>
        </p:spPr>
        <p:txBody>
          <a:bodyPr>
            <a:normAutofit fontScale="90000"/>
          </a:bodyPr>
          <a:lstStyle/>
          <a:p>
            <a:r>
              <a:rPr lang="it-IT" sz="4000" dirty="0" smtClean="0">
                <a:latin typeface="Albertus MT Lt" pitchFamily="2" charset="0"/>
              </a:rPr>
              <a:t>Istituto Comprensivo «MILITI»</a:t>
            </a:r>
            <a:br>
              <a:rPr lang="it-IT" sz="4000" dirty="0" smtClean="0">
                <a:latin typeface="Albertus MT Lt" pitchFamily="2" charset="0"/>
              </a:rPr>
            </a:br>
            <a:r>
              <a:rPr lang="it-IT" sz="4000" dirty="0" smtClean="0">
                <a:latin typeface="Albertus MT Lt" pitchFamily="2" charset="0"/>
              </a:rPr>
              <a:t>Barcellona P.G. (ME)</a:t>
            </a:r>
          </a:p>
        </p:txBody>
      </p:sp>
      <p:cxnSp>
        <p:nvCxnSpPr>
          <p:cNvPr id="7" name="Connettore 2 6"/>
          <p:cNvCxnSpPr/>
          <p:nvPr/>
        </p:nvCxnSpPr>
        <p:spPr>
          <a:xfrm>
            <a:off x="7177088" y="5589588"/>
            <a:ext cx="0" cy="215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364" name="Picture 2"/>
          <p:cNvPicPr>
            <a:picLocks noChangeAspect="1" noChangeArrowheads="1"/>
          </p:cNvPicPr>
          <p:nvPr/>
        </p:nvPicPr>
        <p:blipFill>
          <a:blip r:embed="rId2" cstate="print"/>
          <a:srcRect/>
          <a:stretch>
            <a:fillRect/>
          </a:stretch>
        </p:blipFill>
        <p:spPr bwMode="auto">
          <a:xfrm>
            <a:off x="5508104" y="4581128"/>
            <a:ext cx="2425472" cy="1824931"/>
          </a:xfrm>
          <a:prstGeom prst="rect">
            <a:avLst/>
          </a:prstGeom>
          <a:noFill/>
          <a:ln w="9525">
            <a:noFill/>
            <a:miter lim="800000"/>
            <a:headEnd/>
            <a:tailEnd/>
          </a:ln>
        </p:spPr>
      </p:pic>
      <p:pic>
        <p:nvPicPr>
          <p:cNvPr id="15365" name="Picture 2" descr="C:\Users\Sceusa Gaspare\AppData\Local\Microsoft\Windows\Temporary Internet Files\Content.IE5\E88YVZSW\European_flag_wavy[1].jpg"/>
          <p:cNvPicPr>
            <a:picLocks noChangeAspect="1" noChangeArrowheads="1"/>
          </p:cNvPicPr>
          <p:nvPr/>
        </p:nvPicPr>
        <p:blipFill>
          <a:blip r:embed="rId3" cstate="print"/>
          <a:srcRect/>
          <a:stretch>
            <a:fillRect/>
          </a:stretch>
        </p:blipFill>
        <p:spPr bwMode="auto">
          <a:xfrm>
            <a:off x="539551" y="1556792"/>
            <a:ext cx="3170071" cy="2376264"/>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15002" b="27992"/>
          <a:stretch>
            <a:fillRect/>
          </a:stretch>
        </p:blipFill>
        <p:spPr bwMode="auto">
          <a:xfrm>
            <a:off x="4283968" y="1556792"/>
            <a:ext cx="4306581" cy="2736304"/>
          </a:xfrm>
          <a:prstGeom prst="rect">
            <a:avLst/>
          </a:prstGeom>
          <a:noFill/>
          <a:ln w="9525">
            <a:noFill/>
            <a:miter lim="800000"/>
            <a:headEnd/>
            <a:tailEnd/>
          </a:ln>
          <a:effectLst>
            <a:glow rad="228600">
              <a:schemeClr val="accent1">
                <a:satMod val="175000"/>
                <a:alpha val="40000"/>
              </a:schemeClr>
            </a:glow>
          </a:effectLst>
        </p:spPr>
      </p:pic>
      <p:pic>
        <p:nvPicPr>
          <p:cNvPr id="11" name="Picture 4"/>
          <p:cNvPicPr>
            <a:picLocks noChangeAspect="1" noChangeArrowheads="1"/>
          </p:cNvPicPr>
          <p:nvPr/>
        </p:nvPicPr>
        <p:blipFill>
          <a:blip r:embed="rId5" cstate="print"/>
          <a:srcRect b="22764"/>
          <a:stretch>
            <a:fillRect/>
          </a:stretch>
        </p:blipFill>
        <p:spPr bwMode="auto">
          <a:xfrm>
            <a:off x="179512" y="3933056"/>
            <a:ext cx="4568339" cy="2646294"/>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upload.wikimedia.org/wikipedia/it/thumb/8/89/Il_Seme_d%27Arancia.jpg/260px-Il_Seme_d%27Arancia.jpg"/>
          <p:cNvPicPr>
            <a:picLocks noChangeAspect="1" noChangeArrowheads="1"/>
          </p:cNvPicPr>
          <p:nvPr/>
        </p:nvPicPr>
        <p:blipFill>
          <a:blip r:embed="rId3" cstate="print"/>
          <a:srcRect/>
          <a:stretch>
            <a:fillRect/>
          </a:stretch>
        </p:blipFill>
        <p:spPr bwMode="auto">
          <a:xfrm>
            <a:off x="323528" y="4149080"/>
            <a:ext cx="3317875" cy="2487612"/>
          </a:xfrm>
          <a:prstGeom prst="rect">
            <a:avLst/>
          </a:prstGeom>
          <a:noFill/>
          <a:ln w="9525">
            <a:noFill/>
            <a:miter lim="800000"/>
            <a:headEnd/>
            <a:tailEnd/>
          </a:ln>
        </p:spPr>
      </p:pic>
      <p:pic>
        <p:nvPicPr>
          <p:cNvPr id="28674" name="Picture 6" descr="http://upload.wikimedia.org/wikipedia/commons/thumb/b/b2/Barcellona_Pozzo_di_Gotto_Il_Municipio.jpg/260px-Barcellona_Pozzo_di_Gotto_Il_Municipio.jpg"/>
          <p:cNvPicPr>
            <a:picLocks noChangeAspect="1" noChangeArrowheads="1"/>
          </p:cNvPicPr>
          <p:nvPr/>
        </p:nvPicPr>
        <p:blipFill>
          <a:blip r:embed="rId4" cstate="print"/>
          <a:srcRect/>
          <a:stretch>
            <a:fillRect/>
          </a:stretch>
        </p:blipFill>
        <p:spPr bwMode="auto">
          <a:xfrm>
            <a:off x="251520" y="1196752"/>
            <a:ext cx="4196217" cy="2664296"/>
          </a:xfrm>
          <a:prstGeom prst="rect">
            <a:avLst/>
          </a:prstGeom>
          <a:noFill/>
          <a:ln w="9525">
            <a:noFill/>
            <a:miter lim="800000"/>
            <a:headEnd/>
            <a:tailEnd/>
          </a:ln>
        </p:spPr>
      </p:pic>
      <p:pic>
        <p:nvPicPr>
          <p:cNvPr id="28675" name="Picture 8" descr="http://upload.wikimedia.org/wikipedia/it/thumb/4/4c/Monumento_a_Simone_Neri.jpg/260px-Monumento_a_Simone_Neri.jpg"/>
          <p:cNvPicPr>
            <a:picLocks noChangeAspect="1" noChangeArrowheads="1"/>
          </p:cNvPicPr>
          <p:nvPr/>
        </p:nvPicPr>
        <p:blipFill>
          <a:blip r:embed="rId5" cstate="print"/>
          <a:srcRect/>
          <a:stretch>
            <a:fillRect/>
          </a:stretch>
        </p:blipFill>
        <p:spPr bwMode="auto">
          <a:xfrm>
            <a:off x="4860032" y="1124744"/>
            <a:ext cx="3816151" cy="2569031"/>
          </a:xfrm>
          <a:prstGeom prst="rect">
            <a:avLst/>
          </a:prstGeom>
          <a:noFill/>
          <a:ln w="9525">
            <a:noFill/>
            <a:miter lim="800000"/>
            <a:headEnd/>
            <a:tailEnd/>
          </a:ln>
        </p:spPr>
      </p:pic>
      <p:sp>
        <p:nvSpPr>
          <p:cNvPr id="28676" name="CasellaDiTesto 2"/>
          <p:cNvSpPr txBox="1">
            <a:spLocks noChangeArrowheads="1"/>
          </p:cNvSpPr>
          <p:nvPr/>
        </p:nvSpPr>
        <p:spPr bwMode="auto">
          <a:xfrm>
            <a:off x="395536" y="332656"/>
            <a:ext cx="2708275" cy="646331"/>
          </a:xfrm>
          <a:prstGeom prst="rect">
            <a:avLst/>
          </a:prstGeom>
          <a:noFill/>
          <a:ln w="9525">
            <a:noFill/>
            <a:miter lim="800000"/>
            <a:headEnd/>
            <a:tailEnd/>
          </a:ln>
        </p:spPr>
        <p:txBody>
          <a:bodyPr>
            <a:spAutoFit/>
          </a:bodyPr>
          <a:lstStyle/>
          <a:p>
            <a:pPr algn="ctr"/>
            <a:r>
              <a:rPr lang="it-IT" sz="3600" dirty="0" err="1">
                <a:latin typeface="Albertus MT Lt" pitchFamily="2" charset="0"/>
              </a:rPr>
              <a:t>Municipality</a:t>
            </a:r>
            <a:endParaRPr lang="it-IT" sz="3600" dirty="0">
              <a:latin typeface="Albertus MT Lt" pitchFamily="2" charset="0"/>
            </a:endParaRPr>
          </a:p>
        </p:txBody>
      </p:sp>
      <p:sp>
        <p:nvSpPr>
          <p:cNvPr id="28678" name="CasellaDiTesto 4"/>
          <p:cNvSpPr txBox="1">
            <a:spLocks noChangeArrowheads="1"/>
          </p:cNvSpPr>
          <p:nvPr/>
        </p:nvSpPr>
        <p:spPr bwMode="auto">
          <a:xfrm>
            <a:off x="3779912" y="5373216"/>
            <a:ext cx="5112568" cy="1200329"/>
          </a:xfrm>
          <a:prstGeom prst="rect">
            <a:avLst/>
          </a:prstGeom>
          <a:noFill/>
          <a:ln w="9525">
            <a:noFill/>
            <a:miter lim="800000"/>
            <a:headEnd/>
            <a:tailEnd/>
          </a:ln>
        </p:spPr>
        <p:txBody>
          <a:bodyPr wrap="square">
            <a:spAutoFit/>
          </a:bodyPr>
          <a:lstStyle/>
          <a:p>
            <a:r>
              <a:rPr lang="it-IT" sz="3600" dirty="0" smtClean="0">
                <a:latin typeface="Albertus MT Lt" pitchFamily="2" charset="0"/>
              </a:rPr>
              <a:t>Orange </a:t>
            </a:r>
            <a:r>
              <a:rPr lang="it-IT" sz="3600" dirty="0" err="1" smtClean="0">
                <a:latin typeface="Albertus MT Lt" pitchFamily="2" charset="0"/>
              </a:rPr>
              <a:t>seed</a:t>
            </a:r>
            <a:r>
              <a:rPr lang="it-IT" sz="3600" dirty="0" smtClean="0">
                <a:latin typeface="Albertus MT Lt" pitchFamily="2" charset="0"/>
              </a:rPr>
              <a:t> </a:t>
            </a:r>
            <a:r>
              <a:rPr lang="it-IT" sz="3600" dirty="0" err="1">
                <a:latin typeface="Albertus MT Lt" pitchFamily="2" charset="0"/>
              </a:rPr>
              <a:t>Monument</a:t>
            </a:r>
            <a:r>
              <a:rPr lang="it-IT" sz="3600" dirty="0">
                <a:latin typeface="Albertus MT Lt" pitchFamily="2" charset="0"/>
              </a:rPr>
              <a:t>  </a:t>
            </a:r>
            <a:r>
              <a:rPr lang="it-IT" dirty="0">
                <a:latin typeface="Calibri" pitchFamily="34" charset="0"/>
              </a:rPr>
              <a:t>(1989) </a:t>
            </a:r>
            <a:r>
              <a:rPr lang="it-IT" dirty="0" smtClean="0">
                <a:latin typeface="Calibri" pitchFamily="34" charset="0"/>
              </a:rPr>
              <a:t> </a:t>
            </a:r>
            <a:r>
              <a:rPr lang="it-IT" dirty="0" err="1">
                <a:latin typeface="Calibri" pitchFamily="34" charset="0"/>
              </a:rPr>
              <a:t>by</a:t>
            </a:r>
            <a:r>
              <a:rPr lang="it-IT" dirty="0">
                <a:latin typeface="Calibri" pitchFamily="34" charset="0"/>
              </a:rPr>
              <a:t> Emilio </a:t>
            </a:r>
            <a:r>
              <a:rPr lang="it-IT" dirty="0" err="1">
                <a:latin typeface="Calibri" pitchFamily="34" charset="0"/>
              </a:rPr>
              <a:t>Isgrò</a:t>
            </a:r>
            <a:r>
              <a:rPr lang="it-IT" dirty="0">
                <a:latin typeface="Calibri" pitchFamily="34" charset="0"/>
              </a:rPr>
              <a:t> , a </a:t>
            </a:r>
            <a:r>
              <a:rPr lang="it-IT" dirty="0" err="1" smtClean="0">
                <a:latin typeface="Calibri" pitchFamily="34" charset="0"/>
              </a:rPr>
              <a:t>famous</a:t>
            </a:r>
            <a:r>
              <a:rPr lang="it-IT" dirty="0" smtClean="0">
                <a:latin typeface="Calibri" pitchFamily="34" charset="0"/>
              </a:rPr>
              <a:t> </a:t>
            </a:r>
            <a:r>
              <a:rPr lang="it-IT" dirty="0">
                <a:latin typeface="Calibri" pitchFamily="34" charset="0"/>
              </a:rPr>
              <a:t>and creative </a:t>
            </a:r>
            <a:r>
              <a:rPr lang="it-IT" dirty="0" err="1" smtClean="0">
                <a:latin typeface="Calibri" pitchFamily="34" charset="0"/>
              </a:rPr>
              <a:t>artist</a:t>
            </a:r>
            <a:r>
              <a:rPr lang="it-IT" dirty="0" smtClean="0">
                <a:latin typeface="Calibri" pitchFamily="34" charset="0"/>
              </a:rPr>
              <a:t> </a:t>
            </a:r>
            <a:r>
              <a:rPr lang="it-IT" dirty="0" err="1" smtClean="0">
                <a:latin typeface="Calibri" pitchFamily="34" charset="0"/>
              </a:rPr>
              <a:t>born</a:t>
            </a:r>
            <a:r>
              <a:rPr lang="it-IT" dirty="0" smtClean="0">
                <a:latin typeface="Calibri" pitchFamily="34" charset="0"/>
              </a:rPr>
              <a:t> </a:t>
            </a:r>
            <a:r>
              <a:rPr lang="it-IT" dirty="0">
                <a:latin typeface="Calibri" pitchFamily="34" charset="0"/>
              </a:rPr>
              <a:t>in Barcellona P.G.</a:t>
            </a:r>
          </a:p>
        </p:txBody>
      </p:sp>
      <p:sp>
        <p:nvSpPr>
          <p:cNvPr id="8" name="CasellaDiTesto 2"/>
          <p:cNvSpPr txBox="1">
            <a:spLocks noChangeArrowheads="1"/>
          </p:cNvSpPr>
          <p:nvPr/>
        </p:nvSpPr>
        <p:spPr bwMode="auto">
          <a:xfrm>
            <a:off x="5004048" y="404664"/>
            <a:ext cx="3284339" cy="1200329"/>
          </a:xfrm>
          <a:prstGeom prst="rect">
            <a:avLst/>
          </a:prstGeom>
          <a:noFill/>
          <a:ln w="9525">
            <a:noFill/>
            <a:miter lim="800000"/>
            <a:headEnd/>
            <a:tailEnd/>
          </a:ln>
        </p:spPr>
        <p:txBody>
          <a:bodyPr wrap="square">
            <a:spAutoFit/>
          </a:bodyPr>
          <a:lstStyle/>
          <a:p>
            <a:pPr algn="ctr"/>
            <a:r>
              <a:rPr lang="it-IT" sz="3600" dirty="0" err="1" smtClean="0">
                <a:latin typeface="Albertus MT Lt" pitchFamily="2" charset="0"/>
              </a:rPr>
              <a:t>Calderà</a:t>
            </a:r>
            <a:r>
              <a:rPr lang="it-IT" sz="3600" dirty="0" smtClean="0">
                <a:latin typeface="Albertus MT Lt" pitchFamily="2" charset="0"/>
              </a:rPr>
              <a:t> beach</a:t>
            </a:r>
          </a:p>
          <a:p>
            <a:pPr algn="ctr"/>
            <a:endParaRPr lang="it-IT" sz="3600" dirty="0">
              <a:latin typeface="Albertus MT Lt"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900113" y="1033463"/>
            <a:ext cx="2808287" cy="955675"/>
          </a:xfrm>
        </p:spPr>
        <p:txBody>
          <a:bodyPr rtlCol="0">
            <a:normAutofit fontScale="90000"/>
          </a:bodyPr>
          <a:lstStyle/>
          <a:p>
            <a:pPr algn="l" fontAlgn="auto">
              <a:spcAft>
                <a:spcPts val="0"/>
              </a:spcAft>
              <a:defRPr/>
            </a:pPr>
            <a:r>
              <a:rPr lang="it-IT" dirty="0" smtClean="0"/>
              <a:t/>
            </a:r>
            <a:br>
              <a:rPr lang="it-IT" dirty="0" smtClean="0"/>
            </a:br>
            <a:endParaRPr lang="it-IT" dirty="0"/>
          </a:p>
        </p:txBody>
      </p:sp>
      <p:pic>
        <p:nvPicPr>
          <p:cNvPr id="34818" name="Picture 2"/>
          <p:cNvPicPr>
            <a:picLocks noChangeAspect="1" noChangeArrowheads="1"/>
          </p:cNvPicPr>
          <p:nvPr/>
        </p:nvPicPr>
        <p:blipFill>
          <a:blip r:embed="rId2" cstate="print"/>
          <a:srcRect/>
          <a:stretch>
            <a:fillRect/>
          </a:stretch>
        </p:blipFill>
        <p:spPr bwMode="auto">
          <a:xfrm>
            <a:off x="4499992" y="1196752"/>
            <a:ext cx="3625850" cy="2466975"/>
          </a:xfrm>
          <a:prstGeom prst="rect">
            <a:avLst/>
          </a:prstGeom>
          <a:noFill/>
          <a:ln w="9525">
            <a:noFill/>
            <a:miter lim="800000"/>
            <a:headEnd/>
            <a:tailEnd/>
          </a:ln>
        </p:spPr>
      </p:pic>
      <p:sp>
        <p:nvSpPr>
          <p:cNvPr id="7" name="Rettangolo 6"/>
          <p:cNvSpPr/>
          <p:nvPr/>
        </p:nvSpPr>
        <p:spPr>
          <a:xfrm flipH="1">
            <a:off x="4284663" y="4221163"/>
            <a:ext cx="3978275" cy="1046162"/>
          </a:xfrm>
          <a:prstGeom prst="rect">
            <a:avLst/>
          </a:prstGeom>
        </p:spPr>
        <p:txBody>
          <a:bodyPr>
            <a:spAutoFit/>
          </a:bodyPr>
          <a:lstStyle/>
          <a:p>
            <a:pPr fontAlgn="auto">
              <a:spcBef>
                <a:spcPts val="0"/>
              </a:spcBef>
              <a:spcAft>
                <a:spcPts val="0"/>
              </a:spcAft>
              <a:defRPr/>
            </a:pPr>
            <a:endParaRPr lang="it-IT" sz="4400" dirty="0">
              <a:solidFill>
                <a:prstClr val="black"/>
              </a:solidFill>
              <a:latin typeface="+mn-lt"/>
              <a:ea typeface="+mj-ea"/>
              <a:cs typeface="+mj-cs"/>
            </a:endParaRPr>
          </a:p>
          <a:p>
            <a:pPr fontAlgn="auto">
              <a:spcBef>
                <a:spcPts val="0"/>
              </a:spcBef>
              <a:spcAft>
                <a:spcPts val="0"/>
              </a:spcAft>
              <a:defRPr/>
            </a:pPr>
            <a:endParaRPr lang="it-IT" dirty="0">
              <a:latin typeface="+mn-lt"/>
              <a:cs typeface="+mn-cs"/>
            </a:endParaRPr>
          </a:p>
        </p:txBody>
      </p:sp>
      <p:sp>
        <p:nvSpPr>
          <p:cNvPr id="8" name="Rettangolo 7"/>
          <p:cNvSpPr/>
          <p:nvPr/>
        </p:nvSpPr>
        <p:spPr>
          <a:xfrm>
            <a:off x="-762000" y="3960813"/>
            <a:ext cx="2286000" cy="1724025"/>
          </a:xfrm>
          <a:prstGeom prst="rect">
            <a:avLst/>
          </a:prstGeom>
        </p:spPr>
        <p:txBody>
          <a:bodyPr>
            <a:spAutoFit/>
          </a:bodyPr>
          <a:lstStyle/>
          <a:p>
            <a:pPr fontAlgn="auto">
              <a:spcBef>
                <a:spcPts val="0"/>
              </a:spcBef>
              <a:spcAft>
                <a:spcPts val="0"/>
              </a:spcAft>
              <a:defRPr/>
            </a:pPr>
            <a:r>
              <a:rPr lang="it-IT" sz="4400" dirty="0">
                <a:solidFill>
                  <a:prstClr val="black"/>
                </a:solidFill>
                <a:latin typeface="+mn-lt"/>
                <a:ea typeface="+mj-ea"/>
                <a:cs typeface="+mj-cs"/>
              </a:rPr>
              <a:t/>
            </a:r>
            <a:br>
              <a:rPr lang="it-IT" sz="4400" dirty="0">
                <a:solidFill>
                  <a:prstClr val="black"/>
                </a:solidFill>
                <a:latin typeface="+mn-lt"/>
                <a:ea typeface="+mj-ea"/>
                <a:cs typeface="+mj-cs"/>
              </a:rPr>
            </a:br>
            <a:r>
              <a:rPr lang="it-IT" sz="4400" dirty="0">
                <a:solidFill>
                  <a:prstClr val="black"/>
                </a:solidFill>
                <a:latin typeface="+mn-lt"/>
                <a:ea typeface="+mj-ea"/>
                <a:cs typeface="+mj-cs"/>
              </a:rPr>
              <a:t/>
            </a:r>
            <a:br>
              <a:rPr lang="it-IT" sz="4400" dirty="0">
                <a:solidFill>
                  <a:prstClr val="black"/>
                </a:solidFill>
                <a:latin typeface="+mn-lt"/>
                <a:ea typeface="+mj-ea"/>
                <a:cs typeface="+mj-cs"/>
              </a:rPr>
            </a:br>
            <a:endParaRPr lang="it-IT" dirty="0">
              <a:latin typeface="+mn-lt"/>
              <a:cs typeface="+mn-cs"/>
            </a:endParaRPr>
          </a:p>
        </p:txBody>
      </p:sp>
      <p:sp>
        <p:nvSpPr>
          <p:cNvPr id="34822" name="CasellaDiTesto 9"/>
          <p:cNvSpPr txBox="1">
            <a:spLocks noChangeArrowheads="1"/>
          </p:cNvSpPr>
          <p:nvPr/>
        </p:nvSpPr>
        <p:spPr bwMode="auto">
          <a:xfrm>
            <a:off x="395536" y="260648"/>
            <a:ext cx="7128792" cy="646331"/>
          </a:xfrm>
          <a:prstGeom prst="rect">
            <a:avLst/>
          </a:prstGeom>
          <a:noFill/>
          <a:ln w="9525">
            <a:noFill/>
            <a:miter lim="800000"/>
            <a:headEnd/>
            <a:tailEnd/>
          </a:ln>
        </p:spPr>
        <p:txBody>
          <a:bodyPr wrap="square">
            <a:spAutoFit/>
          </a:bodyPr>
          <a:lstStyle/>
          <a:p>
            <a:pPr algn="ctr"/>
            <a:r>
              <a:rPr lang="it-IT" sz="3600" dirty="0" smtClean="0">
                <a:latin typeface="Albertus MT Lt" pitchFamily="2" charset="0"/>
              </a:rPr>
              <a:t>Parco </a:t>
            </a:r>
            <a:r>
              <a:rPr lang="it-IT" sz="3600" dirty="0" err="1">
                <a:latin typeface="Albertus MT Lt" pitchFamily="2" charset="0"/>
              </a:rPr>
              <a:t>Jalari</a:t>
            </a:r>
            <a:r>
              <a:rPr lang="it-IT" sz="3600" dirty="0">
                <a:latin typeface="Albertus MT Lt" pitchFamily="2" charset="0"/>
              </a:rPr>
              <a:t> </a:t>
            </a:r>
            <a:r>
              <a:rPr lang="it-IT" sz="3600" dirty="0" err="1" smtClean="0">
                <a:latin typeface="Albertus MT Lt" pitchFamily="2" charset="0"/>
              </a:rPr>
              <a:t>Museum</a:t>
            </a:r>
            <a:r>
              <a:rPr lang="it-IT" sz="3600" dirty="0" smtClean="0">
                <a:latin typeface="Albertus MT Lt" pitchFamily="2" charset="0"/>
              </a:rPr>
              <a:t>: </a:t>
            </a:r>
            <a:r>
              <a:rPr lang="it-IT" sz="2000" dirty="0" err="1" smtClean="0">
                <a:latin typeface="Albertus MT Lt" pitchFamily="2" charset="0"/>
              </a:rPr>
              <a:t>sculputured</a:t>
            </a:r>
            <a:r>
              <a:rPr lang="it-IT" sz="2000" dirty="0" smtClean="0">
                <a:latin typeface="Albertus MT Lt" pitchFamily="2" charset="0"/>
              </a:rPr>
              <a:t> rock </a:t>
            </a:r>
            <a:r>
              <a:rPr lang="it-IT" sz="2000" dirty="0" err="1" smtClean="0">
                <a:latin typeface="Albertus MT Lt" pitchFamily="2" charset="0"/>
              </a:rPr>
              <a:t>museum</a:t>
            </a:r>
            <a:endParaRPr lang="it-IT" sz="2000" dirty="0">
              <a:latin typeface="Albertus MT Lt" pitchFamily="2" charset="0"/>
            </a:endParaRPr>
          </a:p>
        </p:txBody>
      </p:sp>
      <p:pic>
        <p:nvPicPr>
          <p:cNvPr id="34823" name="Picture 2"/>
          <p:cNvPicPr>
            <a:picLocks noChangeAspect="1" noChangeArrowheads="1"/>
          </p:cNvPicPr>
          <p:nvPr/>
        </p:nvPicPr>
        <p:blipFill>
          <a:blip r:embed="rId3" cstate="print"/>
          <a:srcRect/>
          <a:stretch>
            <a:fillRect/>
          </a:stretch>
        </p:blipFill>
        <p:spPr bwMode="auto">
          <a:xfrm>
            <a:off x="4572000" y="3861048"/>
            <a:ext cx="3528392" cy="2577244"/>
          </a:xfrm>
          <a:prstGeom prst="rect">
            <a:avLst/>
          </a:prstGeom>
          <a:noFill/>
          <a:ln w="9525">
            <a:noFill/>
            <a:miter lim="800000"/>
            <a:headEnd/>
            <a:tailEnd/>
          </a:ln>
        </p:spPr>
      </p:pic>
      <p:pic>
        <p:nvPicPr>
          <p:cNvPr id="34824" name="Picture 3"/>
          <p:cNvPicPr>
            <a:picLocks noChangeAspect="1" noChangeArrowheads="1"/>
          </p:cNvPicPr>
          <p:nvPr/>
        </p:nvPicPr>
        <p:blipFill>
          <a:blip r:embed="rId4" cstate="print"/>
          <a:srcRect/>
          <a:stretch>
            <a:fillRect/>
          </a:stretch>
        </p:blipFill>
        <p:spPr bwMode="auto">
          <a:xfrm>
            <a:off x="611560" y="1196752"/>
            <a:ext cx="3689208"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asellaDiTesto 1"/>
          <p:cNvSpPr txBox="1">
            <a:spLocks noChangeArrowheads="1"/>
          </p:cNvSpPr>
          <p:nvPr/>
        </p:nvSpPr>
        <p:spPr bwMode="auto">
          <a:xfrm>
            <a:off x="179512" y="476250"/>
            <a:ext cx="8640960" cy="1200329"/>
          </a:xfrm>
          <a:prstGeom prst="rect">
            <a:avLst/>
          </a:prstGeom>
          <a:noFill/>
          <a:ln w="9525">
            <a:noFill/>
            <a:miter lim="800000"/>
            <a:headEnd/>
            <a:tailEnd/>
          </a:ln>
        </p:spPr>
        <p:txBody>
          <a:bodyPr wrap="square">
            <a:spAutoFit/>
          </a:bodyPr>
          <a:lstStyle/>
          <a:p>
            <a:pPr algn="ctr"/>
            <a:r>
              <a:rPr lang="it-IT" sz="3600" dirty="0">
                <a:latin typeface="Albertus MT Lt" pitchFamily="2" charset="0"/>
              </a:rPr>
              <a:t>THE NEW  «PLACIDO MANDANICI» THEATRE</a:t>
            </a:r>
          </a:p>
        </p:txBody>
      </p:sp>
      <p:pic>
        <p:nvPicPr>
          <p:cNvPr id="37890" name="Picture 2" descr="http://4.bp.blogspot.com/-O1Oxl7YjMeY/T4FL_BzbPeI/AAAAAAAAADM/Td0RutH22ic/s1600/P1010698.JPG"/>
          <p:cNvPicPr>
            <a:picLocks noChangeAspect="1" noChangeArrowheads="1"/>
          </p:cNvPicPr>
          <p:nvPr/>
        </p:nvPicPr>
        <p:blipFill>
          <a:blip r:embed="rId2" cstate="print"/>
          <a:srcRect/>
          <a:stretch>
            <a:fillRect/>
          </a:stretch>
        </p:blipFill>
        <p:spPr bwMode="auto">
          <a:xfrm>
            <a:off x="107504" y="1844824"/>
            <a:ext cx="4154487" cy="3116263"/>
          </a:xfrm>
          <a:prstGeom prst="rect">
            <a:avLst/>
          </a:prstGeom>
          <a:noFill/>
          <a:ln w="9525">
            <a:noFill/>
            <a:miter lim="800000"/>
            <a:headEnd/>
            <a:tailEnd/>
          </a:ln>
        </p:spPr>
      </p:pic>
      <p:pic>
        <p:nvPicPr>
          <p:cNvPr id="37891" name="Picture 4" descr="http://www.comune.barcellona-pozzo-di-gotto.me.it/storage/126/images/storia-p-arch/tmandanici/tmandanici.jpg"/>
          <p:cNvPicPr>
            <a:picLocks noChangeAspect="1" noChangeArrowheads="1"/>
          </p:cNvPicPr>
          <p:nvPr/>
        </p:nvPicPr>
        <p:blipFill>
          <a:blip r:embed="rId3" cstate="print"/>
          <a:srcRect/>
          <a:stretch>
            <a:fillRect/>
          </a:stretch>
        </p:blipFill>
        <p:spPr bwMode="auto">
          <a:xfrm>
            <a:off x="4355976" y="2996952"/>
            <a:ext cx="4635500" cy="308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s://encrypted-tbn1.gstatic.com/images?q=tbn:ANd9GcQl5LzwiXuCQd-PJ-fo0eRDx6nwkPp4xTYwOJ1QcCMspDscPz5N"/>
          <p:cNvPicPr>
            <a:picLocks noChangeAspect="1" noChangeArrowheads="1"/>
          </p:cNvPicPr>
          <p:nvPr/>
        </p:nvPicPr>
        <p:blipFill>
          <a:blip r:embed="rId3" cstate="print"/>
          <a:srcRect/>
          <a:stretch>
            <a:fillRect/>
          </a:stretch>
        </p:blipFill>
        <p:spPr bwMode="auto">
          <a:xfrm>
            <a:off x="251520" y="2132856"/>
            <a:ext cx="3311525" cy="3070225"/>
          </a:xfrm>
          <a:prstGeom prst="rect">
            <a:avLst/>
          </a:prstGeom>
          <a:noFill/>
          <a:ln w="9525">
            <a:noFill/>
            <a:miter lim="800000"/>
            <a:headEnd/>
            <a:tailEnd/>
          </a:ln>
        </p:spPr>
      </p:pic>
      <p:sp>
        <p:nvSpPr>
          <p:cNvPr id="38914" name="CasellaDiTesto 1"/>
          <p:cNvSpPr txBox="1">
            <a:spLocks noChangeArrowheads="1"/>
          </p:cNvSpPr>
          <p:nvPr/>
        </p:nvSpPr>
        <p:spPr bwMode="auto">
          <a:xfrm>
            <a:off x="683568" y="188640"/>
            <a:ext cx="8136904" cy="646331"/>
          </a:xfrm>
          <a:prstGeom prst="rect">
            <a:avLst/>
          </a:prstGeom>
          <a:noFill/>
          <a:ln w="9525">
            <a:noFill/>
            <a:miter lim="800000"/>
            <a:headEnd/>
            <a:tailEnd/>
          </a:ln>
        </p:spPr>
        <p:txBody>
          <a:bodyPr wrap="square">
            <a:spAutoFit/>
          </a:bodyPr>
          <a:lstStyle/>
          <a:p>
            <a:pPr algn="ctr"/>
            <a:r>
              <a:rPr lang="it-IT" sz="3600" dirty="0">
                <a:latin typeface="Albertus MT Lt" pitchFamily="2" charset="0"/>
              </a:rPr>
              <a:t>VILLA LIBERTY «FOTI-ARCODACI»</a:t>
            </a:r>
          </a:p>
        </p:txBody>
      </p:sp>
      <p:pic>
        <p:nvPicPr>
          <p:cNvPr id="38915" name="Picture 4" descr="http://www.24live.it/wp-content/gallery/villinoliberty/villinoliberty-13.jpg"/>
          <p:cNvPicPr>
            <a:picLocks noChangeAspect="1" noChangeArrowheads="1"/>
          </p:cNvPicPr>
          <p:nvPr/>
        </p:nvPicPr>
        <p:blipFill>
          <a:blip r:embed="rId4" cstate="print"/>
          <a:srcRect/>
          <a:stretch>
            <a:fillRect/>
          </a:stretch>
        </p:blipFill>
        <p:spPr bwMode="auto">
          <a:xfrm>
            <a:off x="3707904" y="2060848"/>
            <a:ext cx="5296237" cy="3528392"/>
          </a:xfrm>
          <a:prstGeom prst="rect">
            <a:avLst/>
          </a:prstGeom>
          <a:noFill/>
          <a:ln w="9525">
            <a:noFill/>
            <a:miter lim="800000"/>
            <a:headEnd/>
            <a:tailEnd/>
          </a:ln>
        </p:spPr>
      </p:pic>
      <p:sp>
        <p:nvSpPr>
          <p:cNvPr id="38916" name="CasellaDiTesto 2"/>
          <p:cNvSpPr txBox="1">
            <a:spLocks noChangeArrowheads="1"/>
          </p:cNvSpPr>
          <p:nvPr/>
        </p:nvSpPr>
        <p:spPr bwMode="auto">
          <a:xfrm>
            <a:off x="323528" y="5229200"/>
            <a:ext cx="1223963" cy="369888"/>
          </a:xfrm>
          <a:prstGeom prst="rect">
            <a:avLst/>
          </a:prstGeom>
          <a:noFill/>
          <a:ln w="9525">
            <a:noFill/>
            <a:miter lim="800000"/>
            <a:headEnd/>
            <a:tailEnd/>
          </a:ln>
        </p:spPr>
        <p:txBody>
          <a:bodyPr>
            <a:spAutoFit/>
          </a:bodyPr>
          <a:lstStyle/>
          <a:p>
            <a:r>
              <a:rPr lang="it-IT" dirty="0" err="1">
                <a:latin typeface="Calibri" pitchFamily="34" charset="0"/>
              </a:rPr>
              <a:t>before</a:t>
            </a:r>
            <a:endParaRPr lang="it-IT" dirty="0">
              <a:latin typeface="Calibri" pitchFamily="34" charset="0"/>
            </a:endParaRPr>
          </a:p>
        </p:txBody>
      </p:sp>
      <p:sp>
        <p:nvSpPr>
          <p:cNvPr id="38917" name="CasellaDiTesto 3"/>
          <p:cNvSpPr txBox="1">
            <a:spLocks noChangeArrowheads="1"/>
          </p:cNvSpPr>
          <p:nvPr/>
        </p:nvSpPr>
        <p:spPr bwMode="auto">
          <a:xfrm>
            <a:off x="3707904" y="5661248"/>
            <a:ext cx="1655762" cy="369888"/>
          </a:xfrm>
          <a:prstGeom prst="rect">
            <a:avLst/>
          </a:prstGeom>
          <a:noFill/>
          <a:ln w="9525">
            <a:noFill/>
            <a:miter lim="800000"/>
            <a:headEnd/>
            <a:tailEnd/>
          </a:ln>
        </p:spPr>
        <p:txBody>
          <a:bodyPr>
            <a:spAutoFit/>
          </a:bodyPr>
          <a:lstStyle/>
          <a:p>
            <a:r>
              <a:rPr lang="it-IT" dirty="0" err="1">
                <a:latin typeface="Calibri" pitchFamily="34" charset="0"/>
              </a:rPr>
              <a:t>now</a:t>
            </a:r>
            <a:r>
              <a:rPr lang="it-IT" dirty="0">
                <a:latin typeface="Calibri" pitchFamily="34" charset="0"/>
              </a:rPr>
              <a:t> </a:t>
            </a:r>
          </a:p>
        </p:txBody>
      </p:sp>
      <p:sp>
        <p:nvSpPr>
          <p:cNvPr id="38918" name="CasellaDiTesto 7"/>
          <p:cNvSpPr txBox="1">
            <a:spLocks noChangeArrowheads="1"/>
          </p:cNvSpPr>
          <p:nvPr/>
        </p:nvSpPr>
        <p:spPr bwMode="auto">
          <a:xfrm>
            <a:off x="620713" y="1420813"/>
            <a:ext cx="8135937" cy="369887"/>
          </a:xfrm>
          <a:prstGeom prst="rect">
            <a:avLst/>
          </a:prstGeom>
          <a:noFill/>
          <a:ln w="9525">
            <a:noFill/>
            <a:miter lim="800000"/>
            <a:headEnd/>
            <a:tailEnd/>
          </a:ln>
        </p:spPr>
        <p:txBody>
          <a:bodyPr>
            <a:spAutoFit/>
          </a:bodyPr>
          <a:lstStyle/>
          <a:p>
            <a:endParaRPr lang="it-IT">
              <a:latin typeface="Calibri" pitchFamily="34" charset="0"/>
            </a:endParaRPr>
          </a:p>
        </p:txBody>
      </p:sp>
      <p:sp>
        <p:nvSpPr>
          <p:cNvPr id="38919" name="CasellaDiTesto 8"/>
          <p:cNvSpPr txBox="1">
            <a:spLocks noChangeArrowheads="1"/>
          </p:cNvSpPr>
          <p:nvPr/>
        </p:nvSpPr>
        <p:spPr bwMode="auto">
          <a:xfrm>
            <a:off x="323528" y="1052736"/>
            <a:ext cx="8267700" cy="1015663"/>
          </a:xfrm>
          <a:prstGeom prst="rect">
            <a:avLst/>
          </a:prstGeom>
          <a:noFill/>
          <a:ln w="9525">
            <a:noFill/>
            <a:miter lim="800000"/>
            <a:headEnd/>
            <a:tailEnd/>
          </a:ln>
        </p:spPr>
        <p:txBody>
          <a:bodyPr>
            <a:spAutoFit/>
          </a:bodyPr>
          <a:lstStyle/>
          <a:p>
            <a:pPr algn="just"/>
            <a:r>
              <a:rPr lang="en-US" sz="2000" dirty="0">
                <a:latin typeface="Albertus MT Lt" pitchFamily="2" charset="0"/>
              </a:rPr>
              <a:t>Built by Baron </a:t>
            </a:r>
            <a:r>
              <a:rPr lang="en-US" sz="2000" dirty="0" err="1">
                <a:latin typeface="Albertus MT Lt" pitchFamily="2" charset="0"/>
              </a:rPr>
              <a:t>Foti</a:t>
            </a:r>
            <a:r>
              <a:rPr lang="en-US" sz="2000" dirty="0">
                <a:latin typeface="Albertus MT Lt" pitchFamily="2" charset="0"/>
              </a:rPr>
              <a:t> around 1920 and known as "Villa </a:t>
            </a:r>
            <a:r>
              <a:rPr lang="en-US" sz="2000" dirty="0" err="1">
                <a:latin typeface="Albertus MT Lt" pitchFamily="2" charset="0"/>
              </a:rPr>
              <a:t>Arcodaci</a:t>
            </a:r>
            <a:r>
              <a:rPr lang="en-US" sz="2000" dirty="0">
                <a:latin typeface="Albertus MT Lt" pitchFamily="2" charset="0"/>
              </a:rPr>
              <a:t>" from the name of its last owner, the villa is one of the most important examples of Art Nouveau in Sicily. </a:t>
            </a:r>
            <a:endParaRPr lang="it-IT" sz="2000" dirty="0">
              <a:latin typeface="Albertus MT Lt"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404664"/>
            <a:ext cx="8712200" cy="2016125"/>
          </a:xfrm>
        </p:spPr>
        <p:txBody>
          <a:bodyPr rtlCol="0">
            <a:normAutofit/>
          </a:bodyPr>
          <a:lstStyle/>
          <a:p>
            <a:pPr algn="just" fontAlgn="auto">
              <a:spcAft>
                <a:spcPts val="0"/>
              </a:spcAft>
              <a:defRPr/>
            </a:pPr>
            <a:r>
              <a:rPr lang="en-US" sz="2000" dirty="0" smtClean="0">
                <a:latin typeface="Albertus MT Lt" pitchFamily="2" charset="0"/>
              </a:rPr>
              <a:t>Sicily's pastries and desserts (</a:t>
            </a:r>
            <a:r>
              <a:rPr lang="en-US" sz="2000" dirty="0" err="1" smtClean="0">
                <a:latin typeface="Albertus MT Lt" pitchFamily="2" charset="0"/>
              </a:rPr>
              <a:t>dolci</a:t>
            </a:r>
            <a:r>
              <a:rPr lang="en-US" sz="2000" dirty="0" smtClean="0">
                <a:latin typeface="Albertus MT Lt" pitchFamily="2" charset="0"/>
              </a:rPr>
              <a:t>) are famous for their richness, and stuffed with ingredients like marzipan and ricotta. Among the treats are cannoli (thin tubes stuffed with ricotta, chocolate or candied  fruit). In the Sicilian heat welcome </a:t>
            </a:r>
            <a:r>
              <a:rPr lang="en-US" sz="2000" dirty="0" err="1" smtClean="0">
                <a:latin typeface="Albertus MT Lt" pitchFamily="2" charset="0"/>
              </a:rPr>
              <a:t>specialities</a:t>
            </a:r>
            <a:r>
              <a:rPr lang="en-US" sz="2000" dirty="0" smtClean="0">
                <a:latin typeface="Albertus MT Lt" pitchFamily="2" charset="0"/>
              </a:rPr>
              <a:t> are the area's fine ice cream and the refreshing drink </a:t>
            </a:r>
            <a:r>
              <a:rPr lang="en-US" sz="2000" dirty="0" err="1" smtClean="0">
                <a:latin typeface="Albertus MT Lt" pitchFamily="2" charset="0"/>
              </a:rPr>
              <a:t>granita</a:t>
            </a:r>
            <a:r>
              <a:rPr lang="en-US" sz="2000" dirty="0" smtClean="0">
                <a:latin typeface="Albertus MT Lt" pitchFamily="2" charset="0"/>
              </a:rPr>
              <a:t> di </a:t>
            </a:r>
            <a:r>
              <a:rPr lang="en-US" sz="2000" dirty="0" err="1" smtClean="0">
                <a:latin typeface="Albertus MT Lt" pitchFamily="2" charset="0"/>
              </a:rPr>
              <a:t>limone</a:t>
            </a:r>
            <a:r>
              <a:rPr lang="en-US" sz="2000" dirty="0" smtClean="0">
                <a:latin typeface="Albertus MT Lt" pitchFamily="2" charset="0"/>
              </a:rPr>
              <a:t> (ice and lemon slush) or </a:t>
            </a:r>
            <a:r>
              <a:rPr lang="en-US" sz="2000" dirty="0" err="1" smtClean="0">
                <a:latin typeface="Albertus MT Lt" pitchFamily="2" charset="0"/>
              </a:rPr>
              <a:t>caffè</a:t>
            </a:r>
            <a:r>
              <a:rPr lang="en-US" sz="2000" dirty="0" smtClean="0">
                <a:latin typeface="Albertus MT Lt" pitchFamily="2" charset="0"/>
              </a:rPr>
              <a:t> con </a:t>
            </a:r>
            <a:r>
              <a:rPr lang="en-US" sz="2000" dirty="0" err="1" smtClean="0">
                <a:latin typeface="Albertus MT Lt" pitchFamily="2" charset="0"/>
              </a:rPr>
              <a:t>panna</a:t>
            </a:r>
            <a:r>
              <a:rPr lang="en-US" sz="2000" dirty="0" smtClean="0">
                <a:latin typeface="Albertus MT Lt" pitchFamily="2" charset="0"/>
              </a:rPr>
              <a:t>.</a:t>
            </a:r>
            <a:endParaRPr lang="it-IT" sz="2000" dirty="0">
              <a:latin typeface="Albertus MT Lt" pitchFamily="2" charset="0"/>
            </a:endParaRPr>
          </a:p>
        </p:txBody>
      </p:sp>
      <p:sp>
        <p:nvSpPr>
          <p:cNvPr id="43010" name="Segnaposto testo 2"/>
          <p:cNvSpPr>
            <a:spLocks noGrp="1"/>
          </p:cNvSpPr>
          <p:nvPr>
            <p:ph type="body" idx="1"/>
          </p:nvPr>
        </p:nvSpPr>
        <p:spPr>
          <a:xfrm>
            <a:off x="3419872" y="2204864"/>
            <a:ext cx="4968552" cy="647700"/>
          </a:xfrm>
        </p:spPr>
        <p:txBody>
          <a:bodyPr/>
          <a:lstStyle/>
          <a:p>
            <a:pPr algn="ctr"/>
            <a:r>
              <a:rPr lang="it-IT" dirty="0" err="1" smtClean="0"/>
              <a:t>Ice</a:t>
            </a:r>
            <a:r>
              <a:rPr lang="it-IT" dirty="0" smtClean="0"/>
              <a:t> </a:t>
            </a:r>
            <a:r>
              <a:rPr lang="it-IT" dirty="0" err="1" smtClean="0"/>
              <a:t>cream</a:t>
            </a:r>
            <a:r>
              <a:rPr lang="it-IT" dirty="0" smtClean="0"/>
              <a:t>  and granita </a:t>
            </a:r>
            <a:r>
              <a:rPr lang="it-IT" dirty="0" err="1" smtClean="0"/>
              <a:t>with</a:t>
            </a:r>
            <a:r>
              <a:rPr lang="it-IT" dirty="0" smtClean="0"/>
              <a:t> brioche</a:t>
            </a:r>
            <a:endParaRPr lang="it-IT" dirty="0" smtClean="0"/>
          </a:p>
        </p:txBody>
      </p:sp>
      <p:pic>
        <p:nvPicPr>
          <p:cNvPr id="43012" name="Picture 4" descr="C:\Users\Sceusa Gaspare\AppData\Local\Microsoft\Windows\Temporary Internet Files\Content.IE5\O5UDPL6G\1-Granita-al-caffe-con-panna-1-1-of-1[1].jpg"/>
          <p:cNvPicPr>
            <a:picLocks noGrp="1" noChangeAspect="1" noChangeArrowheads="1"/>
          </p:cNvPicPr>
          <p:nvPr>
            <p:ph sz="quarter" idx="4"/>
          </p:nvPr>
        </p:nvPicPr>
        <p:blipFill>
          <a:blip r:embed="rId2" cstate="print"/>
          <a:srcRect/>
          <a:stretch>
            <a:fillRect/>
          </a:stretch>
        </p:blipFill>
        <p:spPr>
          <a:xfrm>
            <a:off x="3635896" y="3068960"/>
            <a:ext cx="5072600" cy="3384376"/>
          </a:xfrm>
        </p:spPr>
      </p:pic>
      <p:pic>
        <p:nvPicPr>
          <p:cNvPr id="43013" name="Picture 2"/>
          <p:cNvPicPr>
            <a:picLocks noGrp="1" noChangeAspect="1" noChangeArrowheads="1"/>
          </p:cNvPicPr>
          <p:nvPr>
            <p:ph sz="half" idx="2"/>
          </p:nvPr>
        </p:nvPicPr>
        <p:blipFill>
          <a:blip r:embed="rId3" cstate="print"/>
          <a:srcRect/>
          <a:stretch>
            <a:fillRect/>
          </a:stretch>
        </p:blipFill>
        <p:spPr>
          <a:xfrm>
            <a:off x="251520" y="2420888"/>
            <a:ext cx="3096344" cy="4135410"/>
          </a:xfrm>
        </p:spPr>
      </p:pic>
      <p:sp>
        <p:nvSpPr>
          <p:cNvPr id="8" name="CasellaDiTesto 1"/>
          <p:cNvSpPr txBox="1">
            <a:spLocks noChangeArrowheads="1"/>
          </p:cNvSpPr>
          <p:nvPr/>
        </p:nvSpPr>
        <p:spPr bwMode="auto">
          <a:xfrm>
            <a:off x="683568" y="116632"/>
            <a:ext cx="8136904" cy="646331"/>
          </a:xfrm>
          <a:prstGeom prst="rect">
            <a:avLst/>
          </a:prstGeom>
          <a:noFill/>
          <a:ln w="9525">
            <a:noFill/>
            <a:miter lim="800000"/>
            <a:headEnd/>
            <a:tailEnd/>
          </a:ln>
        </p:spPr>
        <p:txBody>
          <a:bodyPr wrap="square">
            <a:spAutoFit/>
          </a:bodyPr>
          <a:lstStyle/>
          <a:p>
            <a:pPr algn="ctr"/>
            <a:r>
              <a:rPr lang="it-IT" sz="3600" dirty="0" smtClean="0">
                <a:latin typeface="Albertus MT Lt" pitchFamily="2" charset="0"/>
              </a:rPr>
              <a:t>SICILIAN  DELIGHTS</a:t>
            </a:r>
            <a:endParaRPr lang="it-IT" sz="3600" dirty="0">
              <a:latin typeface="Albertus MT Lt"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6"/>
          <p:cNvSpPr>
            <a:spLocks noGrp="1"/>
          </p:cNvSpPr>
          <p:nvPr>
            <p:ph type="title"/>
          </p:nvPr>
        </p:nvSpPr>
        <p:spPr>
          <a:xfrm>
            <a:off x="457200" y="274638"/>
            <a:ext cx="8229600" cy="1143000"/>
          </a:xfrm>
        </p:spPr>
        <p:txBody>
          <a:bodyPr/>
          <a:lstStyle/>
          <a:p>
            <a:r>
              <a:rPr lang="it-IT" sz="3600" dirty="0" err="1" smtClean="0">
                <a:latin typeface="Albertus MT Lt" pitchFamily="2" charset="0"/>
              </a:rPr>
              <a:t>Our</a:t>
            </a:r>
            <a:r>
              <a:rPr lang="it-IT" sz="3600" dirty="0" smtClean="0">
                <a:latin typeface="Albertus MT Lt" pitchFamily="2" charset="0"/>
              </a:rPr>
              <a:t> </a:t>
            </a:r>
            <a:r>
              <a:rPr lang="it-IT" sz="3600" dirty="0" err="1" smtClean="0">
                <a:latin typeface="Albertus MT Lt" pitchFamily="2" charset="0"/>
              </a:rPr>
              <a:t>S</a:t>
            </a:r>
            <a:r>
              <a:rPr lang="it-IT" sz="3600" dirty="0" err="1" smtClean="0">
                <a:latin typeface="Albertus MT Lt" pitchFamily="2" charset="0"/>
              </a:rPr>
              <a:t>chools</a:t>
            </a:r>
            <a:endParaRPr lang="it-IT" sz="3600" dirty="0" smtClean="0">
              <a:latin typeface="Albertus MT Lt" pitchFamily="2" charset="0"/>
            </a:endParaRPr>
          </a:p>
        </p:txBody>
      </p:sp>
      <p:sp>
        <p:nvSpPr>
          <p:cNvPr id="6" name="CasellaDiTesto 7"/>
          <p:cNvSpPr txBox="1">
            <a:spLocks noChangeArrowheads="1"/>
          </p:cNvSpPr>
          <p:nvPr/>
        </p:nvSpPr>
        <p:spPr bwMode="auto">
          <a:xfrm>
            <a:off x="323528" y="1412874"/>
            <a:ext cx="8568952" cy="1692771"/>
          </a:xfrm>
          <a:prstGeom prst="rect">
            <a:avLst/>
          </a:prstGeom>
          <a:noFill/>
          <a:ln w="9525">
            <a:noFill/>
            <a:miter lim="800000"/>
            <a:headEnd/>
            <a:tailEnd/>
          </a:ln>
        </p:spPr>
        <p:txBody>
          <a:bodyPr wrap="square">
            <a:spAutoFit/>
          </a:bodyPr>
          <a:lstStyle/>
          <a:p>
            <a:r>
              <a:rPr lang="it-IT" sz="2000" b="1" dirty="0">
                <a:latin typeface="Albertus MT Lt" pitchFamily="2" charset="0"/>
              </a:rPr>
              <a:t>Kindergarten: </a:t>
            </a:r>
            <a:r>
              <a:rPr lang="it-IT" sz="2000" dirty="0">
                <a:latin typeface="Albertus MT Lt" pitchFamily="2" charset="0"/>
              </a:rPr>
              <a:t>Il </a:t>
            </a:r>
            <a:r>
              <a:rPr lang="it-IT" sz="2000" dirty="0" smtClean="0">
                <a:latin typeface="Albertus MT Lt" pitchFamily="2" charset="0"/>
              </a:rPr>
              <a:t>Girasole, </a:t>
            </a:r>
            <a:r>
              <a:rPr lang="it-IT" sz="2000" dirty="0" err="1" smtClean="0">
                <a:latin typeface="Albertus MT Lt" pitchFamily="2" charset="0"/>
              </a:rPr>
              <a:t>Nasari</a:t>
            </a:r>
            <a:r>
              <a:rPr lang="it-IT" sz="2000" dirty="0" smtClean="0">
                <a:latin typeface="Albertus MT Lt" pitchFamily="2" charset="0"/>
              </a:rPr>
              <a:t>, </a:t>
            </a:r>
            <a:r>
              <a:rPr lang="it-IT" sz="2000" dirty="0">
                <a:latin typeface="Albertus MT Lt" pitchFamily="2" charset="0"/>
              </a:rPr>
              <a:t>S. </a:t>
            </a:r>
            <a:r>
              <a:rPr lang="it-IT" sz="2000" dirty="0" smtClean="0">
                <a:latin typeface="Albertus MT Lt" pitchFamily="2" charset="0"/>
              </a:rPr>
              <a:t>Venera,  </a:t>
            </a:r>
            <a:r>
              <a:rPr lang="it-IT" sz="2000" dirty="0" err="1" smtClean="0">
                <a:latin typeface="Albertus MT Lt" pitchFamily="2" charset="0"/>
              </a:rPr>
              <a:t>Portosalvo</a:t>
            </a:r>
            <a:endParaRPr lang="it-IT" sz="2000" dirty="0" smtClean="0">
              <a:latin typeface="Albertus MT Lt" pitchFamily="2" charset="0"/>
            </a:endParaRPr>
          </a:p>
          <a:p>
            <a:r>
              <a:rPr lang="it-IT" sz="2000" dirty="0" smtClean="0">
                <a:latin typeface="Albertus MT Lt" pitchFamily="2" charset="0"/>
              </a:rPr>
              <a:t>10 </a:t>
            </a:r>
            <a:r>
              <a:rPr lang="it-IT" sz="2000" dirty="0" err="1" smtClean="0">
                <a:latin typeface="Albertus MT Lt" pitchFamily="2" charset="0"/>
              </a:rPr>
              <a:t>classes</a:t>
            </a:r>
            <a:r>
              <a:rPr lang="it-IT" sz="2000" dirty="0" smtClean="0">
                <a:latin typeface="Albertus MT Lt" pitchFamily="2" charset="0"/>
              </a:rPr>
              <a:t>: 200 </a:t>
            </a:r>
            <a:r>
              <a:rPr lang="it-IT" sz="2000" dirty="0" err="1" smtClean="0">
                <a:latin typeface="Albertus MT Lt" pitchFamily="2" charset="0"/>
              </a:rPr>
              <a:t>children</a:t>
            </a:r>
            <a:endParaRPr lang="it-IT" sz="2000" dirty="0" smtClean="0">
              <a:latin typeface="Albertus MT Lt" pitchFamily="2" charset="0"/>
            </a:endParaRPr>
          </a:p>
          <a:p>
            <a:r>
              <a:rPr lang="it-IT" sz="2000" dirty="0" smtClean="0">
                <a:latin typeface="Albertus MT Lt" pitchFamily="2" charset="0"/>
              </a:rPr>
              <a:t>20 </a:t>
            </a:r>
            <a:r>
              <a:rPr lang="it-IT" sz="2000" dirty="0" err="1" smtClean="0">
                <a:latin typeface="Albertus MT Lt" pitchFamily="2" charset="0"/>
              </a:rPr>
              <a:t>teachers</a:t>
            </a:r>
            <a:r>
              <a:rPr lang="it-IT" sz="2000" dirty="0" smtClean="0">
                <a:latin typeface="Albertus MT Lt" pitchFamily="2" charset="0"/>
              </a:rPr>
              <a:t> and 5 </a:t>
            </a:r>
            <a:r>
              <a:rPr lang="it-IT" sz="2000" dirty="0" err="1" smtClean="0">
                <a:latin typeface="Albertus MT Lt" pitchFamily="2" charset="0"/>
              </a:rPr>
              <a:t>special</a:t>
            </a:r>
            <a:r>
              <a:rPr lang="it-IT" sz="2000" dirty="0" smtClean="0">
                <a:latin typeface="Albertus MT Lt" pitchFamily="2" charset="0"/>
              </a:rPr>
              <a:t> </a:t>
            </a:r>
            <a:r>
              <a:rPr lang="it-IT" sz="2000" dirty="0" err="1" smtClean="0">
                <a:latin typeface="Albertus MT Lt" pitchFamily="2" charset="0"/>
              </a:rPr>
              <a:t>needs</a:t>
            </a:r>
            <a:r>
              <a:rPr lang="it-IT" sz="2000" dirty="0" smtClean="0">
                <a:latin typeface="Albertus MT Lt" pitchFamily="2" charset="0"/>
              </a:rPr>
              <a:t> </a:t>
            </a:r>
            <a:r>
              <a:rPr lang="it-IT" sz="2000" dirty="0" err="1" smtClean="0">
                <a:latin typeface="Albertus MT Lt" pitchFamily="2" charset="0"/>
              </a:rPr>
              <a:t>teachers</a:t>
            </a:r>
            <a:r>
              <a:rPr lang="it-IT" sz="2000" dirty="0" smtClean="0">
                <a:latin typeface="Albertus MT Lt" pitchFamily="2" charset="0"/>
              </a:rPr>
              <a:t> </a:t>
            </a:r>
            <a:endParaRPr lang="it-IT" sz="2000" dirty="0" smtClean="0">
              <a:latin typeface="Albertus MT Lt" pitchFamily="2" charset="0"/>
            </a:endParaRPr>
          </a:p>
          <a:p>
            <a:r>
              <a:rPr lang="it-IT" sz="2000" dirty="0" err="1" smtClean="0">
                <a:latin typeface="Albertus MT Lt" pitchFamily="2" charset="0"/>
              </a:rPr>
              <a:t>From</a:t>
            </a:r>
            <a:r>
              <a:rPr lang="it-IT" sz="2000" dirty="0" smtClean="0">
                <a:latin typeface="Albertus MT Lt" pitchFamily="2" charset="0"/>
              </a:rPr>
              <a:t> </a:t>
            </a:r>
            <a:r>
              <a:rPr lang="it-IT" sz="2000" dirty="0" err="1" smtClean="0">
                <a:latin typeface="Albertus MT Lt" pitchFamily="2" charset="0"/>
              </a:rPr>
              <a:t>Monday</a:t>
            </a:r>
            <a:r>
              <a:rPr lang="it-IT" sz="2000" dirty="0" smtClean="0">
                <a:latin typeface="Albertus MT Lt" pitchFamily="2" charset="0"/>
              </a:rPr>
              <a:t> </a:t>
            </a:r>
            <a:r>
              <a:rPr lang="it-IT" sz="2000" dirty="0" err="1" smtClean="0">
                <a:latin typeface="Albertus MT Lt" pitchFamily="2" charset="0"/>
              </a:rPr>
              <a:t>to</a:t>
            </a:r>
            <a:r>
              <a:rPr lang="it-IT" sz="2000" dirty="0" smtClean="0">
                <a:latin typeface="Albertus MT Lt" pitchFamily="2" charset="0"/>
              </a:rPr>
              <a:t> </a:t>
            </a:r>
            <a:r>
              <a:rPr lang="it-IT" sz="2000" dirty="0" err="1" smtClean="0">
                <a:latin typeface="Albertus MT Lt" pitchFamily="2" charset="0"/>
              </a:rPr>
              <a:t>Friday</a:t>
            </a:r>
            <a:r>
              <a:rPr lang="it-IT" sz="2000" dirty="0" smtClean="0">
                <a:latin typeface="Albertus MT Lt" pitchFamily="2" charset="0"/>
              </a:rPr>
              <a:t>   ( h. 08.15/16,15)</a:t>
            </a:r>
            <a:endParaRPr lang="it-IT" sz="2000" dirty="0">
              <a:latin typeface="Albertus MT Lt" pitchFamily="2" charset="0"/>
            </a:endParaRPr>
          </a:p>
          <a:p>
            <a:endParaRPr lang="it-IT" sz="2400" dirty="0">
              <a:latin typeface="Calibri" pitchFamily="34" charset="0"/>
            </a:endParaRPr>
          </a:p>
        </p:txBody>
      </p:sp>
      <p:sp>
        <p:nvSpPr>
          <p:cNvPr id="7" name="CasellaDiTesto 8"/>
          <p:cNvSpPr txBox="1">
            <a:spLocks noChangeArrowheads="1"/>
          </p:cNvSpPr>
          <p:nvPr/>
        </p:nvSpPr>
        <p:spPr bwMode="auto">
          <a:xfrm flipH="1">
            <a:off x="395536" y="2276872"/>
            <a:ext cx="8424936" cy="2123658"/>
          </a:xfrm>
          <a:prstGeom prst="rect">
            <a:avLst/>
          </a:prstGeom>
          <a:noFill/>
          <a:ln w="9525">
            <a:noFill/>
            <a:miter lim="800000"/>
            <a:headEnd/>
            <a:tailEnd/>
          </a:ln>
        </p:spPr>
        <p:txBody>
          <a:bodyPr wrap="square">
            <a:spAutoFit/>
          </a:bodyPr>
          <a:lstStyle/>
          <a:p>
            <a:endParaRPr lang="it-IT" sz="2400" dirty="0" smtClean="0">
              <a:latin typeface="Calibri" pitchFamily="34" charset="0"/>
            </a:endParaRPr>
          </a:p>
          <a:p>
            <a:endParaRPr lang="it-IT" sz="2400" dirty="0" smtClean="0">
              <a:latin typeface="Calibri" pitchFamily="34" charset="0"/>
            </a:endParaRPr>
          </a:p>
          <a:p>
            <a:endParaRPr lang="it-IT" sz="2400" b="1" dirty="0" smtClean="0">
              <a:latin typeface="Calibri" pitchFamily="34" charset="0"/>
            </a:endParaRPr>
          </a:p>
          <a:p>
            <a:r>
              <a:rPr lang="it-IT" sz="2000" b="1" dirty="0" err="1" smtClean="0">
                <a:latin typeface="Albertus MT Lt" pitchFamily="2" charset="0"/>
              </a:rPr>
              <a:t>Primary</a:t>
            </a:r>
            <a:r>
              <a:rPr lang="it-IT" sz="2000" b="1" dirty="0" smtClean="0">
                <a:latin typeface="Albertus MT Lt" pitchFamily="2" charset="0"/>
              </a:rPr>
              <a:t> </a:t>
            </a:r>
            <a:r>
              <a:rPr lang="it-IT" sz="2000" b="1" dirty="0" err="1" smtClean="0">
                <a:latin typeface="Albertus MT Lt" pitchFamily="2" charset="0"/>
              </a:rPr>
              <a:t>school</a:t>
            </a:r>
            <a:r>
              <a:rPr lang="it-IT" sz="2000" b="1" dirty="0" smtClean="0">
                <a:latin typeface="Albertus MT Lt" pitchFamily="2" charset="0"/>
              </a:rPr>
              <a:t>: </a:t>
            </a:r>
            <a:r>
              <a:rPr lang="it-IT" sz="2000" dirty="0" smtClean="0">
                <a:latin typeface="Albertus MT Lt" pitchFamily="2" charset="0"/>
              </a:rPr>
              <a:t>Militi, </a:t>
            </a:r>
            <a:r>
              <a:rPr lang="it-IT" sz="2000" dirty="0">
                <a:latin typeface="Albertus MT Lt" pitchFamily="2" charset="0"/>
              </a:rPr>
              <a:t>Ettore </a:t>
            </a:r>
            <a:r>
              <a:rPr lang="it-IT" sz="2000" dirty="0" err="1">
                <a:latin typeface="Albertus MT Lt" pitchFamily="2" charset="0"/>
              </a:rPr>
              <a:t>Maiorana</a:t>
            </a:r>
            <a:r>
              <a:rPr lang="it-IT" sz="2000" dirty="0">
                <a:latin typeface="Albertus MT Lt" pitchFamily="2" charset="0"/>
              </a:rPr>
              <a:t>, S. Venera  1 e 2</a:t>
            </a:r>
            <a:r>
              <a:rPr lang="it-IT" sz="2000" dirty="0" smtClean="0">
                <a:latin typeface="Albertus MT Lt" pitchFamily="2" charset="0"/>
              </a:rPr>
              <a:t>, </a:t>
            </a:r>
            <a:r>
              <a:rPr lang="it-IT" sz="2000" dirty="0" err="1" smtClean="0">
                <a:latin typeface="Albertus MT Lt" pitchFamily="2" charset="0"/>
              </a:rPr>
              <a:t>Nasari</a:t>
            </a:r>
            <a:r>
              <a:rPr lang="it-IT" sz="2000" dirty="0" smtClean="0">
                <a:latin typeface="Albertus MT Lt" pitchFamily="2" charset="0"/>
              </a:rPr>
              <a:t>, </a:t>
            </a:r>
            <a:r>
              <a:rPr lang="it-IT" sz="2000" dirty="0" err="1">
                <a:latin typeface="Albertus MT Lt" pitchFamily="2" charset="0"/>
              </a:rPr>
              <a:t>Portosalvo</a:t>
            </a:r>
            <a:r>
              <a:rPr lang="it-IT" sz="2000" dirty="0">
                <a:latin typeface="Albertus MT Lt" pitchFamily="2" charset="0"/>
              </a:rPr>
              <a:t> </a:t>
            </a:r>
            <a:endParaRPr lang="it-IT" sz="2000" dirty="0" smtClean="0">
              <a:latin typeface="Albertus MT Lt" pitchFamily="2" charset="0"/>
            </a:endParaRPr>
          </a:p>
          <a:p>
            <a:r>
              <a:rPr lang="it-IT" sz="2000" dirty="0" smtClean="0">
                <a:latin typeface="Albertus MT Lt" pitchFamily="2" charset="0"/>
              </a:rPr>
              <a:t>30</a:t>
            </a:r>
            <a:r>
              <a:rPr lang="it-IT" sz="2000" dirty="0" smtClean="0">
                <a:latin typeface="Albertus MT Lt" pitchFamily="2" charset="0"/>
              </a:rPr>
              <a:t> </a:t>
            </a:r>
            <a:r>
              <a:rPr lang="it-IT" sz="2000" dirty="0" err="1" smtClean="0">
                <a:latin typeface="Albertus MT Lt" pitchFamily="2" charset="0"/>
              </a:rPr>
              <a:t>classes</a:t>
            </a:r>
            <a:r>
              <a:rPr lang="it-IT" sz="2000" dirty="0" smtClean="0">
                <a:latin typeface="Albertus MT Lt" pitchFamily="2" charset="0"/>
              </a:rPr>
              <a:t>: 542 </a:t>
            </a:r>
            <a:r>
              <a:rPr lang="it-IT" sz="2000" dirty="0" err="1" smtClean="0">
                <a:latin typeface="Albertus MT Lt" pitchFamily="2" charset="0"/>
              </a:rPr>
              <a:t>children</a:t>
            </a:r>
            <a:r>
              <a:rPr lang="it-IT" sz="2000" dirty="0" smtClean="0">
                <a:latin typeface="Albertus MT Lt" pitchFamily="2" charset="0"/>
              </a:rPr>
              <a:t>                 </a:t>
            </a:r>
            <a:endParaRPr lang="it-IT" sz="2000" dirty="0" smtClean="0">
              <a:latin typeface="Albertus MT Lt" pitchFamily="2" charset="0"/>
            </a:endParaRPr>
          </a:p>
          <a:p>
            <a:r>
              <a:rPr lang="it-IT" sz="2000" dirty="0" err="1" smtClean="0">
                <a:latin typeface="Albertus MT Lt" pitchFamily="2" charset="0"/>
              </a:rPr>
              <a:t>From</a:t>
            </a:r>
            <a:r>
              <a:rPr lang="it-IT" sz="2000" dirty="0" smtClean="0">
                <a:latin typeface="Albertus MT Lt" pitchFamily="2" charset="0"/>
              </a:rPr>
              <a:t> </a:t>
            </a:r>
            <a:r>
              <a:rPr lang="it-IT" sz="2000" dirty="0" err="1" smtClean="0">
                <a:latin typeface="Albertus MT Lt" pitchFamily="2" charset="0"/>
              </a:rPr>
              <a:t>Monday</a:t>
            </a:r>
            <a:r>
              <a:rPr lang="it-IT" sz="2000" dirty="0" smtClean="0">
                <a:latin typeface="Albertus MT Lt" pitchFamily="2" charset="0"/>
              </a:rPr>
              <a:t> </a:t>
            </a:r>
            <a:r>
              <a:rPr lang="it-IT" sz="2000" dirty="0" err="1" smtClean="0">
                <a:latin typeface="Albertus MT Lt" pitchFamily="2" charset="0"/>
              </a:rPr>
              <a:t>to</a:t>
            </a:r>
            <a:r>
              <a:rPr lang="it-IT" sz="2000" dirty="0" smtClean="0">
                <a:latin typeface="Albertus MT Lt" pitchFamily="2" charset="0"/>
              </a:rPr>
              <a:t> </a:t>
            </a:r>
            <a:r>
              <a:rPr lang="it-IT" sz="2000" dirty="0" err="1" smtClean="0">
                <a:latin typeface="Albertus MT Lt" pitchFamily="2" charset="0"/>
              </a:rPr>
              <a:t>Friday</a:t>
            </a:r>
            <a:r>
              <a:rPr lang="it-IT" sz="2000" dirty="0" smtClean="0">
                <a:latin typeface="Albertus MT Lt" pitchFamily="2" charset="0"/>
              </a:rPr>
              <a:t>  ( h. 08,10/13,35)</a:t>
            </a:r>
            <a:endParaRPr lang="it-IT" sz="2000" dirty="0">
              <a:latin typeface="Albertus MT Lt" pitchFamily="2" charset="0"/>
            </a:endParaRPr>
          </a:p>
        </p:txBody>
      </p:sp>
      <p:sp>
        <p:nvSpPr>
          <p:cNvPr id="8" name="CasellaDiTesto 9"/>
          <p:cNvSpPr txBox="1">
            <a:spLocks noChangeArrowheads="1"/>
          </p:cNvSpPr>
          <p:nvPr/>
        </p:nvSpPr>
        <p:spPr bwMode="auto">
          <a:xfrm flipH="1">
            <a:off x="467544" y="3933056"/>
            <a:ext cx="8065392" cy="2123658"/>
          </a:xfrm>
          <a:prstGeom prst="rect">
            <a:avLst/>
          </a:prstGeom>
          <a:noFill/>
          <a:ln w="9525">
            <a:noFill/>
            <a:miter lim="800000"/>
            <a:headEnd/>
            <a:tailEnd/>
          </a:ln>
        </p:spPr>
        <p:txBody>
          <a:bodyPr wrap="square">
            <a:spAutoFit/>
          </a:bodyPr>
          <a:lstStyle/>
          <a:p>
            <a:endParaRPr lang="it-IT" sz="2400" dirty="0" smtClean="0">
              <a:latin typeface="Calibri" pitchFamily="34" charset="0"/>
            </a:endParaRPr>
          </a:p>
          <a:p>
            <a:endParaRPr lang="it-IT" sz="2400" dirty="0" smtClean="0">
              <a:latin typeface="Calibri" pitchFamily="34" charset="0"/>
            </a:endParaRPr>
          </a:p>
          <a:p>
            <a:endParaRPr lang="it-IT" sz="2400" dirty="0" smtClean="0">
              <a:latin typeface="Calibri" pitchFamily="34" charset="0"/>
            </a:endParaRPr>
          </a:p>
          <a:p>
            <a:r>
              <a:rPr lang="it-IT" sz="2000" b="1" dirty="0" err="1" smtClean="0">
                <a:latin typeface="Albertus MT Lt" pitchFamily="2" charset="0"/>
              </a:rPr>
              <a:t>Secondary</a:t>
            </a:r>
            <a:r>
              <a:rPr lang="it-IT" sz="2000" b="1" dirty="0" smtClean="0">
                <a:latin typeface="Albertus MT Lt" pitchFamily="2" charset="0"/>
              </a:rPr>
              <a:t> </a:t>
            </a:r>
            <a:r>
              <a:rPr lang="it-IT" sz="2000" b="1" dirty="0" err="1" smtClean="0">
                <a:latin typeface="Albertus MT Lt" pitchFamily="2" charset="0"/>
              </a:rPr>
              <a:t>school</a:t>
            </a:r>
            <a:r>
              <a:rPr lang="it-IT" sz="2000" b="1" dirty="0" smtClean="0">
                <a:latin typeface="Albertus MT Lt" pitchFamily="2" charset="0"/>
              </a:rPr>
              <a:t>: </a:t>
            </a:r>
            <a:r>
              <a:rPr lang="it-IT" sz="2000" dirty="0" err="1" smtClean="0">
                <a:latin typeface="Albertus MT Lt" pitchFamily="2" charset="0"/>
              </a:rPr>
              <a:t>Portosalvo</a:t>
            </a:r>
            <a:endParaRPr lang="it-IT" sz="2000" dirty="0" smtClean="0">
              <a:latin typeface="Albertus MT Lt" pitchFamily="2" charset="0"/>
            </a:endParaRPr>
          </a:p>
          <a:p>
            <a:r>
              <a:rPr lang="it-IT" sz="2000" dirty="0" smtClean="0">
                <a:latin typeface="Albertus MT Lt" pitchFamily="2" charset="0"/>
              </a:rPr>
              <a:t>3 </a:t>
            </a:r>
            <a:r>
              <a:rPr lang="it-IT" sz="2000" dirty="0" err="1" smtClean="0">
                <a:latin typeface="Albertus MT Lt" pitchFamily="2" charset="0"/>
              </a:rPr>
              <a:t>classes</a:t>
            </a:r>
            <a:r>
              <a:rPr lang="it-IT" sz="2000" dirty="0" smtClean="0">
                <a:latin typeface="Albertus MT Lt" pitchFamily="2" charset="0"/>
              </a:rPr>
              <a:t>: 48 </a:t>
            </a:r>
            <a:r>
              <a:rPr lang="it-IT" sz="2000" dirty="0" err="1" smtClean="0">
                <a:latin typeface="Albertus MT Lt" pitchFamily="2" charset="0"/>
              </a:rPr>
              <a:t>children</a:t>
            </a:r>
            <a:endParaRPr lang="it-IT" sz="2000" dirty="0" smtClean="0">
              <a:latin typeface="Albertus MT Lt" pitchFamily="2" charset="0"/>
            </a:endParaRPr>
          </a:p>
          <a:p>
            <a:r>
              <a:rPr lang="it-IT" sz="2000" dirty="0" smtClean="0">
                <a:solidFill>
                  <a:srgbClr val="FF0000"/>
                </a:solidFill>
                <a:latin typeface="Albertus MT Lt" pitchFamily="2" charset="0"/>
              </a:rPr>
              <a:t> </a:t>
            </a:r>
            <a:r>
              <a:rPr lang="it-IT" sz="2000" dirty="0" err="1" smtClean="0">
                <a:latin typeface="Albertus MT Lt" pitchFamily="2" charset="0"/>
              </a:rPr>
              <a:t>Secondary</a:t>
            </a:r>
            <a:r>
              <a:rPr lang="it-IT" sz="2000" dirty="0" smtClean="0">
                <a:latin typeface="Albertus MT Lt" pitchFamily="2" charset="0"/>
              </a:rPr>
              <a:t> </a:t>
            </a:r>
            <a:r>
              <a:rPr lang="it-IT" sz="2000" dirty="0" err="1" smtClean="0">
                <a:latin typeface="Albertus MT Lt" pitchFamily="2" charset="0"/>
              </a:rPr>
              <a:t>school</a:t>
            </a:r>
            <a:r>
              <a:rPr lang="it-IT" sz="2000" dirty="0" smtClean="0">
                <a:latin typeface="Albertus MT Lt" pitchFamily="2" charset="0"/>
              </a:rPr>
              <a:t>: </a:t>
            </a:r>
            <a:r>
              <a:rPr lang="it-IT" sz="2000" dirty="0" err="1" smtClean="0">
                <a:latin typeface="Albertus MT Lt" pitchFamily="2" charset="0"/>
              </a:rPr>
              <a:t>from</a:t>
            </a:r>
            <a:r>
              <a:rPr lang="it-IT" sz="2000" dirty="0" smtClean="0">
                <a:latin typeface="Albertus MT Lt" pitchFamily="2" charset="0"/>
              </a:rPr>
              <a:t> </a:t>
            </a:r>
            <a:r>
              <a:rPr lang="it-IT" sz="2000" dirty="0" err="1" smtClean="0">
                <a:latin typeface="Albertus MT Lt" pitchFamily="2" charset="0"/>
              </a:rPr>
              <a:t>Monday</a:t>
            </a:r>
            <a:r>
              <a:rPr lang="it-IT" sz="2000" dirty="0" smtClean="0">
                <a:latin typeface="Albertus MT Lt" pitchFamily="2" charset="0"/>
              </a:rPr>
              <a:t> </a:t>
            </a:r>
            <a:r>
              <a:rPr lang="it-IT" sz="2000" dirty="0" err="1" smtClean="0">
                <a:latin typeface="Albertus MT Lt" pitchFamily="2" charset="0"/>
              </a:rPr>
              <a:t>to</a:t>
            </a:r>
            <a:r>
              <a:rPr lang="it-IT" sz="2000" dirty="0" smtClean="0">
                <a:latin typeface="Albertus MT Lt" pitchFamily="2" charset="0"/>
              </a:rPr>
              <a:t> </a:t>
            </a:r>
            <a:r>
              <a:rPr lang="it-IT" sz="2000" dirty="0" err="1" smtClean="0">
                <a:latin typeface="Albertus MT Lt" pitchFamily="2" charset="0"/>
              </a:rPr>
              <a:t>Friday</a:t>
            </a:r>
            <a:r>
              <a:rPr lang="it-IT" sz="2000" dirty="0" smtClean="0">
                <a:latin typeface="Albertus MT Lt" pitchFamily="2" charset="0"/>
              </a:rPr>
              <a:t>  (h. 08,10/13,45)</a:t>
            </a:r>
            <a:endParaRPr lang="it-IT" sz="2000" dirty="0">
              <a:latin typeface="Albertus MT Lt"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Photos 482.JPG"/>
          <p:cNvPicPr>
            <a:picLocks noChangeAspect="1" noChangeArrowheads="1"/>
          </p:cNvPicPr>
          <p:nvPr/>
        </p:nvPicPr>
        <p:blipFill>
          <a:blip r:embed="rId2" cstate="print"/>
          <a:srcRect/>
          <a:stretch>
            <a:fillRect/>
          </a:stretch>
        </p:blipFill>
        <p:spPr bwMode="auto">
          <a:xfrm>
            <a:off x="2411760" y="2996952"/>
            <a:ext cx="6480720" cy="3645406"/>
          </a:xfrm>
          <a:prstGeom prst="rect">
            <a:avLst/>
          </a:prstGeom>
          <a:noFill/>
        </p:spPr>
      </p:pic>
      <p:pic>
        <p:nvPicPr>
          <p:cNvPr id="6" name="Picture 3" descr="F:\Photos 479.JPG"/>
          <p:cNvPicPr>
            <a:picLocks noChangeAspect="1" noChangeArrowheads="1"/>
          </p:cNvPicPr>
          <p:nvPr/>
        </p:nvPicPr>
        <p:blipFill>
          <a:blip r:embed="rId3" cstate="print"/>
          <a:srcRect b="24444"/>
          <a:stretch>
            <a:fillRect/>
          </a:stretch>
        </p:blipFill>
        <p:spPr bwMode="auto">
          <a:xfrm>
            <a:off x="4572000" y="332656"/>
            <a:ext cx="4320480" cy="2448272"/>
          </a:xfrm>
          <a:prstGeom prst="rect">
            <a:avLst/>
          </a:prstGeom>
          <a:noFill/>
        </p:spPr>
      </p:pic>
      <p:pic>
        <p:nvPicPr>
          <p:cNvPr id="7" name="Picture 4" descr="F:\Photos 478.JPG"/>
          <p:cNvPicPr>
            <a:picLocks noChangeAspect="1" noChangeArrowheads="1"/>
          </p:cNvPicPr>
          <p:nvPr/>
        </p:nvPicPr>
        <p:blipFill>
          <a:blip r:embed="rId4" cstate="print"/>
          <a:srcRect/>
          <a:stretch>
            <a:fillRect/>
          </a:stretch>
        </p:blipFill>
        <p:spPr bwMode="auto">
          <a:xfrm>
            <a:off x="1187624" y="332656"/>
            <a:ext cx="3264363" cy="2448272"/>
          </a:xfrm>
          <a:prstGeom prst="rect">
            <a:avLst/>
          </a:prstGeom>
          <a:noFill/>
        </p:spPr>
      </p:pic>
      <p:sp>
        <p:nvSpPr>
          <p:cNvPr id="8" name="Rettangolo 7"/>
          <p:cNvSpPr/>
          <p:nvPr/>
        </p:nvSpPr>
        <p:spPr>
          <a:xfrm>
            <a:off x="107504" y="2924944"/>
            <a:ext cx="169790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it-IT" sz="2000" b="1" dirty="0" smtClean="0">
                <a:solidFill>
                  <a:srgbClr val="0070C0"/>
                </a:solidFill>
                <a:latin typeface="Albertus MT Lt" pitchFamily="2" charset="0"/>
              </a:rPr>
              <a:t>Kindergarten</a:t>
            </a:r>
          </a:p>
          <a:p>
            <a:pPr algn="r"/>
            <a:r>
              <a:rPr lang="it-IT" sz="2000" b="1" dirty="0" smtClean="0">
                <a:solidFill>
                  <a:srgbClr val="0070C0"/>
                </a:solidFill>
                <a:latin typeface="Albertus MT Lt" pitchFamily="2" charset="0"/>
              </a:rPr>
              <a:t> “GIRASOLE”</a:t>
            </a:r>
            <a:endParaRPr lang="it-IT" sz="2000" b="1" cap="none" spc="0" dirty="0">
              <a:ln w="11430"/>
              <a:solidFill>
                <a:srgbClr val="0070C0"/>
              </a:solidFill>
              <a:effectLst>
                <a:outerShdw blurRad="50800" dist="39000" dir="5460000" algn="tl">
                  <a:srgbClr val="000000">
                    <a:alpha val="38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MG_6703.JPG"/>
          <p:cNvPicPr>
            <a:picLocks noChangeAspect="1" noChangeArrowheads="1"/>
          </p:cNvPicPr>
          <p:nvPr/>
        </p:nvPicPr>
        <p:blipFill>
          <a:blip r:embed="rId2" cstate="print"/>
          <a:srcRect/>
          <a:stretch>
            <a:fillRect/>
          </a:stretch>
        </p:blipFill>
        <p:spPr bwMode="auto">
          <a:xfrm>
            <a:off x="1979712" y="2996952"/>
            <a:ext cx="5888654" cy="3312368"/>
          </a:xfrm>
          <a:prstGeom prst="rect">
            <a:avLst/>
          </a:prstGeom>
          <a:noFill/>
        </p:spPr>
      </p:pic>
      <p:pic>
        <p:nvPicPr>
          <p:cNvPr id="6" name="Picture 3" descr="F:\IMG_6704.JPG"/>
          <p:cNvPicPr>
            <a:picLocks noChangeAspect="1" noChangeArrowheads="1"/>
          </p:cNvPicPr>
          <p:nvPr/>
        </p:nvPicPr>
        <p:blipFill>
          <a:blip r:embed="rId3" cstate="print"/>
          <a:srcRect/>
          <a:stretch>
            <a:fillRect/>
          </a:stretch>
        </p:blipFill>
        <p:spPr bwMode="auto">
          <a:xfrm>
            <a:off x="2411760" y="116632"/>
            <a:ext cx="4736525" cy="2664296"/>
          </a:xfrm>
          <a:prstGeom prst="rect">
            <a:avLst/>
          </a:prstGeom>
          <a:noFill/>
        </p:spPr>
      </p:pic>
      <p:sp>
        <p:nvSpPr>
          <p:cNvPr id="7" name="Rettangolo 6"/>
          <p:cNvSpPr/>
          <p:nvPr/>
        </p:nvSpPr>
        <p:spPr>
          <a:xfrm>
            <a:off x="301341" y="260648"/>
            <a:ext cx="157607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000" b="1" dirty="0" smtClean="0">
                <a:solidFill>
                  <a:srgbClr val="0070C0"/>
                </a:solidFill>
                <a:latin typeface="Albertus MT Lt" pitchFamily="2" charset="0"/>
              </a:rPr>
              <a:t>Kindergarten</a:t>
            </a:r>
          </a:p>
          <a:p>
            <a:pPr algn="ctr"/>
            <a:r>
              <a:rPr lang="it-IT" sz="2000" b="1" dirty="0" smtClean="0">
                <a:solidFill>
                  <a:srgbClr val="0070C0"/>
                </a:solidFill>
                <a:latin typeface="Albertus MT Lt" pitchFamily="2" charset="0"/>
              </a:rPr>
              <a:t> “NASARI”</a:t>
            </a:r>
            <a:endParaRPr lang="it-IT" sz="2000" b="1" cap="none" spc="0" dirty="0">
              <a:ln w="11430"/>
              <a:solidFill>
                <a:srgbClr val="0070C0"/>
              </a:solidFill>
              <a:effectLst>
                <a:outerShdw blurRad="50800" dist="39000" dir="5460000" algn="tl">
                  <a:srgbClr val="000000">
                    <a:alpha val="38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MG_6677.JPG"/>
          <p:cNvPicPr>
            <a:picLocks noChangeAspect="1" noChangeArrowheads="1"/>
          </p:cNvPicPr>
          <p:nvPr/>
        </p:nvPicPr>
        <p:blipFill>
          <a:blip r:embed="rId2" cstate="print"/>
          <a:srcRect/>
          <a:stretch>
            <a:fillRect/>
          </a:stretch>
        </p:blipFill>
        <p:spPr bwMode="auto">
          <a:xfrm>
            <a:off x="395536" y="1772816"/>
            <a:ext cx="3936437" cy="2952328"/>
          </a:xfrm>
          <a:prstGeom prst="rect">
            <a:avLst/>
          </a:prstGeom>
          <a:noFill/>
        </p:spPr>
      </p:pic>
      <p:pic>
        <p:nvPicPr>
          <p:cNvPr id="6" name="Picture 3" descr="F:\IMG_6676.JPG"/>
          <p:cNvPicPr>
            <a:picLocks noChangeAspect="1" noChangeArrowheads="1"/>
          </p:cNvPicPr>
          <p:nvPr/>
        </p:nvPicPr>
        <p:blipFill>
          <a:blip r:embed="rId3" cstate="print"/>
          <a:srcRect/>
          <a:stretch>
            <a:fillRect/>
          </a:stretch>
        </p:blipFill>
        <p:spPr bwMode="auto">
          <a:xfrm>
            <a:off x="4427984" y="260648"/>
            <a:ext cx="4590360" cy="6120480"/>
          </a:xfrm>
          <a:prstGeom prst="rect">
            <a:avLst/>
          </a:prstGeom>
          <a:noFill/>
        </p:spPr>
      </p:pic>
      <p:sp>
        <p:nvSpPr>
          <p:cNvPr id="7" name="Rettangolo 6"/>
          <p:cNvSpPr/>
          <p:nvPr/>
        </p:nvSpPr>
        <p:spPr>
          <a:xfrm>
            <a:off x="179512" y="332656"/>
            <a:ext cx="218681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000" b="1" dirty="0" smtClean="0">
                <a:solidFill>
                  <a:srgbClr val="0070C0"/>
                </a:solidFill>
                <a:latin typeface="Albertus MT Lt" pitchFamily="2" charset="0"/>
              </a:rPr>
              <a:t>Kindergarten</a:t>
            </a:r>
          </a:p>
          <a:p>
            <a:pPr algn="ctr"/>
            <a:r>
              <a:rPr lang="it-IT" sz="2000" b="1" dirty="0" smtClean="0">
                <a:solidFill>
                  <a:srgbClr val="0070C0"/>
                </a:solidFill>
                <a:latin typeface="Albertus MT Lt" pitchFamily="2" charset="0"/>
              </a:rPr>
              <a:t> “PORTOSALVO”</a:t>
            </a:r>
            <a:endParaRPr lang="it-IT" sz="2000" b="1" cap="none" spc="0" dirty="0">
              <a:ln w="11430"/>
              <a:solidFill>
                <a:srgbClr val="0070C0"/>
              </a:solidFill>
              <a:effectLst>
                <a:outerShdw blurRad="50800" dist="39000" dir="5460000" algn="tl">
                  <a:srgbClr val="000000">
                    <a:alpha val="38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96719" y="332656"/>
            <a:ext cx="175240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000" b="1" dirty="0" smtClean="0">
                <a:solidFill>
                  <a:srgbClr val="0070C0"/>
                </a:solidFill>
                <a:latin typeface="Albertus MT Lt" pitchFamily="2" charset="0"/>
              </a:rPr>
              <a:t>Kindergarten</a:t>
            </a:r>
          </a:p>
          <a:p>
            <a:pPr algn="ctr"/>
            <a:r>
              <a:rPr lang="it-IT" sz="2000" b="1" dirty="0" smtClean="0">
                <a:solidFill>
                  <a:srgbClr val="0070C0"/>
                </a:solidFill>
                <a:latin typeface="Albertus MT Lt" pitchFamily="2" charset="0"/>
              </a:rPr>
              <a:t> “S. VENERA”</a:t>
            </a:r>
            <a:endParaRPr lang="it-IT" sz="2000" b="1" cap="none" spc="0" dirty="0">
              <a:ln w="11430"/>
              <a:solidFill>
                <a:srgbClr val="0070C0"/>
              </a:solidFill>
              <a:effectLst>
                <a:outerShdw blurRad="50800" dist="39000" dir="5460000" algn="tl">
                  <a:srgbClr val="000000">
                    <a:alpha val="38000"/>
                  </a:srgbClr>
                </a:outerShdw>
              </a:effectLst>
            </a:endParaRPr>
          </a:p>
        </p:txBody>
      </p:sp>
      <p:pic>
        <p:nvPicPr>
          <p:cNvPr id="6" name="Picture 2" descr="F:\IMG_6706.JPG"/>
          <p:cNvPicPr>
            <a:picLocks noChangeAspect="1" noChangeArrowheads="1"/>
          </p:cNvPicPr>
          <p:nvPr/>
        </p:nvPicPr>
        <p:blipFill>
          <a:blip r:embed="rId2" cstate="print"/>
          <a:srcRect/>
          <a:stretch>
            <a:fillRect/>
          </a:stretch>
        </p:blipFill>
        <p:spPr bwMode="auto">
          <a:xfrm>
            <a:off x="323528" y="3212976"/>
            <a:ext cx="4320480" cy="3240360"/>
          </a:xfrm>
          <a:prstGeom prst="rect">
            <a:avLst/>
          </a:prstGeom>
          <a:noFill/>
        </p:spPr>
      </p:pic>
      <p:pic>
        <p:nvPicPr>
          <p:cNvPr id="7" name="Picture 4" descr="F:\IMG_6713.JPG"/>
          <p:cNvPicPr>
            <a:picLocks noChangeAspect="1" noChangeArrowheads="1"/>
          </p:cNvPicPr>
          <p:nvPr/>
        </p:nvPicPr>
        <p:blipFill>
          <a:blip r:embed="rId3" cstate="print"/>
          <a:srcRect/>
          <a:stretch>
            <a:fillRect/>
          </a:stretch>
        </p:blipFill>
        <p:spPr bwMode="auto">
          <a:xfrm>
            <a:off x="4283968" y="260648"/>
            <a:ext cx="4416491" cy="33123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1"/>
          <p:cNvSpPr>
            <a:spLocks noGrp="1"/>
          </p:cNvSpPr>
          <p:nvPr>
            <p:ph type="title"/>
          </p:nvPr>
        </p:nvSpPr>
        <p:spPr>
          <a:xfrm>
            <a:off x="467544" y="116632"/>
            <a:ext cx="8229600" cy="1143000"/>
          </a:xfrm>
        </p:spPr>
        <p:txBody>
          <a:bodyPr>
            <a:normAutofit fontScale="90000"/>
          </a:bodyPr>
          <a:lstStyle/>
          <a:p>
            <a:r>
              <a:rPr lang="it-IT" sz="4000" dirty="0" err="1" smtClean="0">
                <a:latin typeface="Albertus MT Lt" pitchFamily="2" charset="0"/>
              </a:rPr>
              <a:t>Our</a:t>
            </a:r>
            <a:r>
              <a:rPr lang="it-IT" sz="4000" dirty="0" smtClean="0">
                <a:latin typeface="Albertus MT Lt" pitchFamily="2" charset="0"/>
              </a:rPr>
              <a:t> </a:t>
            </a:r>
            <a:r>
              <a:rPr lang="it-IT" sz="4000" dirty="0" err="1" smtClean="0">
                <a:latin typeface="Albertus MT Lt" pitchFamily="2" charset="0"/>
              </a:rPr>
              <a:t>town</a:t>
            </a:r>
            <a:r>
              <a:rPr lang="it-IT" sz="4000" dirty="0" smtClean="0">
                <a:latin typeface="Albertus MT Lt" pitchFamily="2" charset="0"/>
              </a:rPr>
              <a:t> </a:t>
            </a:r>
            <a:r>
              <a:rPr lang="it-IT" sz="4000" dirty="0" err="1" smtClean="0">
                <a:latin typeface="Albertus MT Lt" pitchFamily="2" charset="0"/>
              </a:rPr>
              <a:t>is</a:t>
            </a:r>
            <a:r>
              <a:rPr lang="it-IT" sz="4000" dirty="0" smtClean="0">
                <a:latin typeface="Albertus MT Lt" pitchFamily="2" charset="0"/>
              </a:rPr>
              <a:t> Barcellona Pozzo di Gotto</a:t>
            </a:r>
            <a:br>
              <a:rPr lang="it-IT" sz="4000" dirty="0" smtClean="0">
                <a:latin typeface="Albertus MT Lt" pitchFamily="2" charset="0"/>
              </a:rPr>
            </a:br>
            <a:r>
              <a:rPr lang="it-IT" sz="4000" dirty="0" smtClean="0">
                <a:latin typeface="Albertus MT Lt" pitchFamily="2" charset="0"/>
              </a:rPr>
              <a:t>in  the Province </a:t>
            </a:r>
            <a:r>
              <a:rPr lang="it-IT" sz="4000" dirty="0" err="1" smtClean="0">
                <a:latin typeface="Albertus MT Lt" pitchFamily="2" charset="0"/>
              </a:rPr>
              <a:t>of</a:t>
            </a:r>
            <a:r>
              <a:rPr lang="it-IT" sz="4000" dirty="0" smtClean="0">
                <a:latin typeface="Albertus MT Lt" pitchFamily="2" charset="0"/>
              </a:rPr>
              <a:t> Messina.</a:t>
            </a:r>
          </a:p>
        </p:txBody>
      </p:sp>
      <p:pic>
        <p:nvPicPr>
          <p:cNvPr id="6" name="Picture 5" descr="C:\Users\Sceusa Gaspare\AppData\Local\Microsoft\Windows\Temporary Internet Files\Content.IE5\IN1J36FK\cartina_siclia[1].jpg"/>
          <p:cNvPicPr>
            <a:picLocks noGrp="1" noChangeAspect="1" noChangeArrowheads="1"/>
          </p:cNvPicPr>
          <p:nvPr>
            <p:ph idx="1"/>
          </p:nvPr>
        </p:nvPicPr>
        <p:blipFill>
          <a:blip r:embed="rId2" cstate="print"/>
          <a:srcRect/>
          <a:stretch>
            <a:fillRect/>
          </a:stretch>
        </p:blipFill>
        <p:spPr>
          <a:xfrm>
            <a:off x="251520" y="1412776"/>
            <a:ext cx="5040039" cy="3595559"/>
          </a:xfrm>
        </p:spPr>
      </p:pic>
      <p:pic>
        <p:nvPicPr>
          <p:cNvPr id="7" name="Picture 8" descr="C:\Users\Sceusa Gaspare\AppData\Local\Microsoft\Windows\Temporary Internet Files\Content.IE5\IN1J36FK\2770550968_3dbc9dc7d7[1].jpg"/>
          <p:cNvPicPr>
            <a:picLocks noGrp="1" noChangeAspect="1" noChangeArrowheads="1"/>
          </p:cNvPicPr>
          <p:nvPr>
            <p:ph sz="half" idx="2"/>
          </p:nvPr>
        </p:nvPicPr>
        <p:blipFill>
          <a:blip r:embed="rId3" cstate="print"/>
          <a:srcRect/>
          <a:stretch>
            <a:fillRect/>
          </a:stretch>
        </p:blipFill>
        <p:spPr>
          <a:xfrm>
            <a:off x="5364088" y="1412776"/>
            <a:ext cx="3455987" cy="3592513"/>
          </a:xfrm>
        </p:spPr>
      </p:pic>
      <p:sp>
        <p:nvSpPr>
          <p:cNvPr id="8" name="Titolo 1"/>
          <p:cNvSpPr txBox="1">
            <a:spLocks/>
          </p:cNvSpPr>
          <p:nvPr/>
        </p:nvSpPr>
        <p:spPr bwMode="auto">
          <a:xfrm>
            <a:off x="179512" y="4653136"/>
            <a:ext cx="8569325" cy="244792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err="1" smtClean="0">
                <a:ln>
                  <a:noFill/>
                </a:ln>
                <a:solidFill>
                  <a:srgbClr val="FF0000"/>
                </a:solidFill>
                <a:effectLst/>
                <a:uLnTx/>
                <a:uFillTx/>
                <a:latin typeface="Albertus MT Lt" pitchFamily="2" charset="0"/>
                <a:ea typeface="+mj-ea"/>
                <a:cs typeface="+mj-cs"/>
              </a:rPr>
              <a:t>Sicily</a:t>
            </a:r>
            <a:r>
              <a:rPr kumimoji="0" lang="it-IT" sz="2000" b="0" i="0" u="none" strike="noStrike" kern="1200" cap="none" spc="0" normalizeH="0" baseline="0" noProof="0" dirty="0" smtClean="0">
                <a:ln>
                  <a:noFill/>
                </a:ln>
                <a:solidFill>
                  <a:schemeClr val="tx1"/>
                </a:solidFill>
                <a:effectLst/>
                <a:uLnTx/>
                <a:uFillTx/>
                <a:latin typeface="Albertus MT Lt" pitchFamily="2" charset="0"/>
                <a:ea typeface="+mj-ea"/>
                <a:cs typeface="+mj-cs"/>
              </a:rPr>
              <a:t>  </a:t>
            </a:r>
            <a:r>
              <a:rPr kumimoji="0" lang="it-IT" sz="2000" b="0" i="0" u="none" strike="noStrike" kern="1200" cap="none" spc="0" normalizeH="0" baseline="0" noProof="0" dirty="0" err="1" smtClean="0">
                <a:ln>
                  <a:noFill/>
                </a:ln>
                <a:solidFill>
                  <a:schemeClr val="tx1"/>
                </a:solidFill>
                <a:effectLst/>
                <a:uLnTx/>
                <a:uFillTx/>
                <a:latin typeface="Albertus MT Lt" pitchFamily="2" charset="0"/>
                <a:ea typeface="+mj-ea"/>
                <a:cs typeface="+mj-cs"/>
              </a:rPr>
              <a:t>is</a:t>
            </a:r>
            <a:r>
              <a:rPr kumimoji="0" lang="it-IT" sz="2000" b="0" i="0" u="none" strike="noStrike" kern="1200" cap="none" spc="0" normalizeH="0" baseline="0" noProof="0" dirty="0" smtClean="0">
                <a:ln>
                  <a:noFill/>
                </a:ln>
                <a:solidFill>
                  <a:schemeClr val="tx1"/>
                </a:solidFill>
                <a:effectLst/>
                <a:uLnTx/>
                <a:uFillTx/>
                <a:latin typeface="Albertus MT Lt" pitchFamily="2" charset="0"/>
                <a:ea typeface="+mj-ea"/>
                <a:cs typeface="+mj-cs"/>
              </a:rPr>
              <a:t> the </a:t>
            </a:r>
            <a:r>
              <a:rPr kumimoji="0" lang="it-IT" sz="2000" b="0" i="0" u="none" strike="noStrike" kern="1200" cap="none" spc="0" normalizeH="0" baseline="0" noProof="0" dirty="0" err="1" smtClean="0">
                <a:ln>
                  <a:noFill/>
                </a:ln>
                <a:solidFill>
                  <a:schemeClr val="tx1"/>
                </a:solidFill>
                <a:effectLst/>
                <a:uLnTx/>
                <a:uFillTx/>
                <a:latin typeface="Albertus MT Lt" pitchFamily="2" charset="0"/>
                <a:ea typeface="+mj-ea"/>
                <a:cs typeface="+mj-cs"/>
              </a:rPr>
              <a:t>largest</a:t>
            </a:r>
            <a:r>
              <a:rPr kumimoji="0" lang="it-IT" sz="2000" b="0" i="0" u="none" strike="noStrike" kern="1200" cap="none" spc="0" normalizeH="0" baseline="0" noProof="0" dirty="0" smtClean="0">
                <a:ln>
                  <a:noFill/>
                </a:ln>
                <a:solidFill>
                  <a:schemeClr val="tx1"/>
                </a:solidFill>
                <a:effectLst/>
                <a:uLnTx/>
                <a:uFillTx/>
                <a:latin typeface="Albertus MT Lt" pitchFamily="2" charset="0"/>
                <a:ea typeface="+mj-ea"/>
                <a:cs typeface="+mj-cs"/>
              </a:rPr>
              <a:t> </a:t>
            </a:r>
            <a:r>
              <a:rPr kumimoji="0" lang="en-US" sz="2000" b="0" i="0" u="none" strike="noStrike" kern="1200" cap="none" spc="0" normalizeH="0" baseline="0" noProof="0" dirty="0" smtClean="0">
                <a:ln>
                  <a:noFill/>
                </a:ln>
                <a:solidFill>
                  <a:schemeClr val="tx1"/>
                </a:solidFill>
                <a:effectLst/>
                <a:uLnTx/>
                <a:uFillTx/>
                <a:latin typeface="Albertus MT Lt" pitchFamily="2" charset="0"/>
                <a:ea typeface="+mj-ea"/>
                <a:cs typeface="+mj-cs"/>
              </a:rPr>
              <a:t>Italian region.</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err="1" smtClean="0">
                <a:ln>
                  <a:noFill/>
                </a:ln>
                <a:solidFill>
                  <a:srgbClr val="FF0000"/>
                </a:solidFill>
                <a:effectLst/>
                <a:uLnTx/>
                <a:uFillTx/>
                <a:latin typeface="Albertus MT Lt" pitchFamily="2" charset="0"/>
                <a:ea typeface="+mj-ea"/>
                <a:cs typeface="+mj-cs"/>
              </a:rPr>
              <a:t>Trinacria</a:t>
            </a:r>
            <a:r>
              <a:rPr kumimoji="0" lang="en-US" sz="2000" b="0" i="0" u="none" strike="noStrike" kern="1200" cap="none" spc="0" normalizeH="0" baseline="0" noProof="0" dirty="0" smtClean="0">
                <a:ln>
                  <a:noFill/>
                </a:ln>
                <a:solidFill>
                  <a:schemeClr val="tx1"/>
                </a:solidFill>
                <a:effectLst/>
                <a:uLnTx/>
                <a:uFillTx/>
                <a:latin typeface="Albertus MT Lt" pitchFamily="2" charset="0"/>
                <a:ea typeface="+mj-ea"/>
                <a:cs typeface="+mj-cs"/>
              </a:rPr>
              <a:t> is the ancient name for </a:t>
            </a:r>
            <a:r>
              <a:rPr kumimoji="0" lang="en-US" sz="2000" b="0" i="0" u="none" strike="noStrike" kern="1200" cap="none" spc="0" normalizeH="0" baseline="0" noProof="0" dirty="0" smtClean="0">
                <a:ln>
                  <a:noFill/>
                </a:ln>
                <a:solidFill>
                  <a:srgbClr val="FF0000"/>
                </a:solidFill>
                <a:effectLst/>
                <a:uLnTx/>
                <a:uFillTx/>
                <a:latin typeface="Albertus MT Lt" pitchFamily="2" charset="0"/>
                <a:ea typeface="+mj-ea"/>
                <a:cs typeface="+mj-cs"/>
              </a:rPr>
              <a:t>Sicily</a:t>
            </a:r>
            <a:r>
              <a:rPr kumimoji="0" lang="en-US" sz="2000" b="0" i="0" u="none" strike="noStrike" kern="1200" cap="none" spc="0" normalizeH="0" baseline="0" noProof="0" dirty="0" smtClean="0">
                <a:ln>
                  <a:noFill/>
                </a:ln>
                <a:solidFill>
                  <a:schemeClr val="tx1"/>
                </a:solidFill>
                <a:effectLst/>
                <a:uLnTx/>
                <a:uFillTx/>
                <a:latin typeface="Albertus MT Lt" pitchFamily="2" charset="0"/>
                <a:ea typeface="+mj-ea"/>
                <a:cs typeface="+mj-cs"/>
              </a:rPr>
              <a:t> and also it’s symbol. It is composed of the head of the </a:t>
            </a:r>
            <a:r>
              <a:rPr kumimoji="0" lang="en-US" sz="2000" b="0" i="0" u="none" strike="noStrike" kern="1200" cap="none" spc="0" normalizeH="0" baseline="0" noProof="0" dirty="0" smtClean="0">
                <a:ln>
                  <a:noFill/>
                </a:ln>
                <a:solidFill>
                  <a:srgbClr val="0070C0"/>
                </a:solidFill>
                <a:effectLst/>
                <a:uLnTx/>
                <a:uFillTx/>
                <a:latin typeface="Albertus MT Lt" pitchFamily="2" charset="0"/>
                <a:ea typeface="+mj-ea"/>
                <a:cs typeface="+mj-cs"/>
              </a:rPr>
              <a:t>Gorgon</a:t>
            </a:r>
            <a:r>
              <a:rPr kumimoji="0" lang="en-US" sz="2000" b="0" i="0" u="none" strike="noStrike" kern="1200" cap="none" spc="0" normalizeH="0" baseline="0" noProof="0" dirty="0" smtClean="0">
                <a:ln>
                  <a:noFill/>
                </a:ln>
                <a:solidFill>
                  <a:schemeClr val="tx1"/>
                </a:solidFill>
                <a:effectLst/>
                <a:uLnTx/>
                <a:uFillTx/>
                <a:latin typeface="Albertus MT Lt" pitchFamily="2" charset="0"/>
                <a:ea typeface="+mj-ea"/>
                <a:cs typeface="+mj-cs"/>
              </a:rPr>
              <a:t> , a mythological figure, whose hair is entwined by serpents with ears of corn, from which radiate the three legs bent at the knee.</a:t>
            </a:r>
            <a:endParaRPr kumimoji="0" lang="it-IT" sz="2000" b="0" i="0" u="none" strike="noStrike" kern="1200" cap="none" spc="0" normalizeH="0" baseline="0" noProof="0" dirty="0">
              <a:ln>
                <a:noFill/>
              </a:ln>
              <a:solidFill>
                <a:schemeClr val="tx1"/>
              </a:solidFill>
              <a:effectLst/>
              <a:uLnTx/>
              <a:uFillTx/>
              <a:latin typeface="Albertus MT Lt" pitchFamily="2" charset="0"/>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2"/>
          <p:cNvSpPr>
            <a:spLocks noChangeArrowheads="1"/>
          </p:cNvSpPr>
          <p:nvPr/>
        </p:nvSpPr>
        <p:spPr bwMode="auto">
          <a:xfrm>
            <a:off x="251520" y="404664"/>
            <a:ext cx="5040560" cy="3139321"/>
          </a:xfrm>
          <a:prstGeom prst="rect">
            <a:avLst/>
          </a:prstGeom>
          <a:noFill/>
          <a:ln w="9525">
            <a:noFill/>
            <a:miter lim="800000"/>
            <a:headEnd/>
            <a:tailEnd/>
          </a:ln>
        </p:spPr>
        <p:txBody>
          <a:bodyPr wrap="square">
            <a:spAutoFit/>
          </a:bodyPr>
          <a:lstStyle/>
          <a:p>
            <a:pPr algn="just"/>
            <a:r>
              <a:rPr lang="en-US" sz="2000" b="1" dirty="0" err="1" smtClean="0">
                <a:latin typeface="Albertus MT Lt" pitchFamily="2" charset="0"/>
              </a:rPr>
              <a:t>Barcellona</a:t>
            </a:r>
            <a:r>
              <a:rPr lang="en-US" sz="2000" b="1" dirty="0" smtClean="0">
                <a:latin typeface="Albertus MT Lt" pitchFamily="2" charset="0"/>
              </a:rPr>
              <a:t> </a:t>
            </a:r>
            <a:r>
              <a:rPr lang="en-US" sz="2000" b="1" dirty="0" err="1" smtClean="0">
                <a:latin typeface="Albertus MT Lt" pitchFamily="2" charset="0"/>
              </a:rPr>
              <a:t>Pozzo</a:t>
            </a:r>
            <a:r>
              <a:rPr lang="en-US" sz="2000" b="1" dirty="0" smtClean="0">
                <a:latin typeface="Albertus MT Lt" pitchFamily="2" charset="0"/>
              </a:rPr>
              <a:t> </a:t>
            </a:r>
            <a:r>
              <a:rPr lang="en-US" sz="2000" b="1" dirty="0" err="1" smtClean="0">
                <a:latin typeface="Albertus MT Lt" pitchFamily="2" charset="0"/>
              </a:rPr>
              <a:t>di</a:t>
            </a:r>
            <a:r>
              <a:rPr lang="en-US" sz="2000" b="1" dirty="0" smtClean="0">
                <a:latin typeface="Albertus MT Lt" pitchFamily="2" charset="0"/>
              </a:rPr>
              <a:t> </a:t>
            </a:r>
            <a:r>
              <a:rPr lang="en-US" sz="2000" b="1" dirty="0" err="1" smtClean="0">
                <a:latin typeface="Albertus MT Lt" pitchFamily="2" charset="0"/>
              </a:rPr>
              <a:t>Gotto</a:t>
            </a:r>
            <a:r>
              <a:rPr lang="en-US" sz="2000" b="1" dirty="0" smtClean="0">
                <a:latin typeface="Albertus MT Lt" pitchFamily="2" charset="0"/>
              </a:rPr>
              <a:t> </a:t>
            </a:r>
            <a:r>
              <a:rPr lang="en-US" sz="2000" dirty="0" smtClean="0">
                <a:latin typeface="Albertus MT Lt" pitchFamily="2" charset="0"/>
              </a:rPr>
              <a:t>is a Sicilian town, consisting of about 41, 900 inhabitants, located in the province of Messina.</a:t>
            </a:r>
            <a:endParaRPr lang="en-US" sz="2000" b="1" dirty="0" smtClean="0">
              <a:solidFill>
                <a:srgbClr val="FF0000"/>
              </a:solidFill>
              <a:latin typeface="Albertus MT Lt" pitchFamily="2" charset="0"/>
            </a:endParaRPr>
          </a:p>
          <a:p>
            <a:pPr algn="just"/>
            <a:r>
              <a:rPr lang="en-US" sz="2000" dirty="0" smtClean="0">
                <a:solidFill>
                  <a:srgbClr val="252525"/>
                </a:solidFill>
                <a:latin typeface="Albertus MT Lt" pitchFamily="2" charset="0"/>
              </a:rPr>
              <a:t>This </a:t>
            </a:r>
            <a:r>
              <a:rPr lang="en-US" sz="2000" dirty="0">
                <a:solidFill>
                  <a:srgbClr val="252525"/>
                </a:solidFill>
                <a:latin typeface="Albertus MT Lt" pitchFamily="2" charset="0"/>
              </a:rPr>
              <a:t>Tyrrhenian town lies in front of the Aeolian Islands </a:t>
            </a:r>
            <a:r>
              <a:rPr lang="en-US" sz="2000" dirty="0" smtClean="0">
                <a:solidFill>
                  <a:srgbClr val="252525"/>
                </a:solidFill>
                <a:latin typeface="Albertus MT Lt" pitchFamily="2" charset="0"/>
              </a:rPr>
              <a:t>(</a:t>
            </a:r>
            <a:r>
              <a:rPr lang="en-US" sz="2000" dirty="0" err="1" smtClean="0">
                <a:solidFill>
                  <a:srgbClr val="252525"/>
                </a:solidFill>
                <a:latin typeface="Albertus MT Lt" pitchFamily="2" charset="0"/>
              </a:rPr>
              <a:t>Vulcano</a:t>
            </a:r>
            <a:r>
              <a:rPr lang="en-US" sz="2000" dirty="0" smtClean="0">
                <a:solidFill>
                  <a:srgbClr val="252525"/>
                </a:solidFill>
                <a:latin typeface="Albertus MT Lt" pitchFamily="2" charset="0"/>
              </a:rPr>
              <a:t>, Lipari, Salina, </a:t>
            </a:r>
            <a:r>
              <a:rPr lang="en-US" sz="2000" dirty="0" err="1" smtClean="0">
                <a:solidFill>
                  <a:srgbClr val="252525"/>
                </a:solidFill>
                <a:latin typeface="Albertus MT Lt" pitchFamily="2" charset="0"/>
              </a:rPr>
              <a:t>Panarea</a:t>
            </a:r>
            <a:r>
              <a:rPr lang="en-US" sz="2000" dirty="0" smtClean="0">
                <a:solidFill>
                  <a:srgbClr val="252525"/>
                </a:solidFill>
                <a:latin typeface="Albertus MT Lt" pitchFamily="2" charset="0"/>
              </a:rPr>
              <a:t>, Stromboli, </a:t>
            </a:r>
            <a:r>
              <a:rPr lang="en-US" sz="2000" dirty="0" err="1" smtClean="0">
                <a:solidFill>
                  <a:srgbClr val="252525"/>
                </a:solidFill>
                <a:latin typeface="Albertus MT Lt" pitchFamily="2" charset="0"/>
              </a:rPr>
              <a:t>Alicudi</a:t>
            </a:r>
            <a:r>
              <a:rPr lang="en-US" sz="2000" dirty="0" smtClean="0">
                <a:solidFill>
                  <a:srgbClr val="252525"/>
                </a:solidFill>
                <a:latin typeface="Albertus MT Lt" pitchFamily="2" charset="0"/>
              </a:rPr>
              <a:t>, </a:t>
            </a:r>
            <a:r>
              <a:rPr lang="en-US" sz="2000" dirty="0" err="1" smtClean="0">
                <a:solidFill>
                  <a:srgbClr val="252525"/>
                </a:solidFill>
                <a:latin typeface="Albertus MT Lt" pitchFamily="2" charset="0"/>
              </a:rPr>
              <a:t>Filicudi</a:t>
            </a:r>
            <a:r>
              <a:rPr lang="en-US" sz="2000" dirty="0" smtClean="0">
                <a:solidFill>
                  <a:srgbClr val="252525"/>
                </a:solidFill>
                <a:latin typeface="Albertus MT Lt" pitchFamily="2" charset="0"/>
              </a:rPr>
              <a:t>).</a:t>
            </a:r>
          </a:p>
          <a:p>
            <a:pPr algn="just"/>
            <a:r>
              <a:rPr lang="en-US" sz="2000" dirty="0" smtClean="0">
                <a:solidFill>
                  <a:srgbClr val="252525"/>
                </a:solidFill>
                <a:latin typeface="Albertus MT Lt" pitchFamily="2" charset="0"/>
              </a:rPr>
              <a:t>Near the beautiful city of Taormina and in </a:t>
            </a:r>
            <a:r>
              <a:rPr lang="en-US" sz="2000" dirty="0" smtClean="0">
                <a:solidFill>
                  <a:srgbClr val="252525"/>
                </a:solidFill>
                <a:latin typeface="Albertus MT Lt" pitchFamily="2" charset="0"/>
              </a:rPr>
              <a:t>a </a:t>
            </a:r>
            <a:r>
              <a:rPr lang="en-US" sz="2000" dirty="0" smtClean="0">
                <a:solidFill>
                  <a:srgbClr val="252525"/>
                </a:solidFill>
                <a:latin typeface="Albertus MT Lt" pitchFamily="2" charset="0"/>
              </a:rPr>
              <a:t>2 hours </a:t>
            </a:r>
            <a:r>
              <a:rPr lang="en-US" sz="2000" dirty="0" smtClean="0">
                <a:solidFill>
                  <a:srgbClr val="252525"/>
                </a:solidFill>
                <a:latin typeface="Albertus MT Lt" pitchFamily="2" charset="0"/>
              </a:rPr>
              <a:t>ride by </a:t>
            </a:r>
            <a:r>
              <a:rPr lang="en-US" sz="2000" dirty="0" smtClean="0">
                <a:solidFill>
                  <a:srgbClr val="252525"/>
                </a:solidFill>
                <a:latin typeface="Albertus MT Lt" pitchFamily="2" charset="0"/>
              </a:rPr>
              <a:t>car you can reach the Etna </a:t>
            </a:r>
            <a:r>
              <a:rPr lang="en-US" sz="2000" dirty="0" err="1" smtClean="0">
                <a:solidFill>
                  <a:srgbClr val="252525"/>
                </a:solidFill>
                <a:latin typeface="Albertus MT Lt" pitchFamily="2" charset="0"/>
              </a:rPr>
              <a:t>Vulcano</a:t>
            </a:r>
            <a:r>
              <a:rPr lang="en-US" sz="2000" dirty="0" smtClean="0">
                <a:solidFill>
                  <a:srgbClr val="252525"/>
                </a:solidFill>
                <a:latin typeface="Albertus MT Lt" pitchFamily="2" charset="0"/>
              </a:rPr>
              <a:t>.</a:t>
            </a:r>
            <a:endParaRPr lang="en-US" sz="2000" dirty="0">
              <a:solidFill>
                <a:srgbClr val="252525"/>
              </a:solidFill>
              <a:latin typeface="Albertus MT Lt" pitchFamily="2" charset="0"/>
            </a:endParaRPr>
          </a:p>
          <a:p>
            <a:r>
              <a:rPr lang="en-US" dirty="0">
                <a:solidFill>
                  <a:srgbClr val="252525"/>
                </a:solidFill>
              </a:rPr>
              <a:t>.</a:t>
            </a:r>
            <a:endParaRPr lang="it-IT" dirty="0">
              <a:latin typeface="Calibri" pitchFamily="34" charset="0"/>
            </a:endParaRPr>
          </a:p>
        </p:txBody>
      </p:sp>
      <p:pic>
        <p:nvPicPr>
          <p:cNvPr id="7" name="Picture 5" descr="Barcellona Pozzo di Gotto – Veduta"/>
          <p:cNvPicPr>
            <a:picLocks noChangeAspect="1" noChangeArrowheads="1"/>
          </p:cNvPicPr>
          <p:nvPr/>
        </p:nvPicPr>
        <p:blipFill>
          <a:blip r:embed="rId2" cstate="print"/>
          <a:srcRect t="16081"/>
          <a:stretch>
            <a:fillRect/>
          </a:stretch>
        </p:blipFill>
        <p:spPr bwMode="auto">
          <a:xfrm>
            <a:off x="5508104" y="157844"/>
            <a:ext cx="2880320" cy="1821876"/>
          </a:xfrm>
          <a:prstGeom prst="rect">
            <a:avLst/>
          </a:prstGeom>
          <a:noFill/>
          <a:ln w="9525">
            <a:noFill/>
            <a:miter lim="800000"/>
            <a:headEnd/>
            <a:tailEnd/>
          </a:ln>
        </p:spPr>
      </p:pic>
      <p:pic>
        <p:nvPicPr>
          <p:cNvPr id="17410" name="Picture 2" descr="Risultati immagini per isole eolie"/>
          <p:cNvPicPr>
            <a:picLocks noChangeAspect="1" noChangeArrowheads="1"/>
          </p:cNvPicPr>
          <p:nvPr/>
        </p:nvPicPr>
        <p:blipFill>
          <a:blip r:embed="rId3" cstate="print"/>
          <a:srcRect/>
          <a:stretch>
            <a:fillRect/>
          </a:stretch>
        </p:blipFill>
        <p:spPr bwMode="auto">
          <a:xfrm>
            <a:off x="683568" y="3645024"/>
            <a:ext cx="3997944" cy="2952328"/>
          </a:xfrm>
          <a:prstGeom prst="rect">
            <a:avLst/>
          </a:prstGeom>
          <a:noFill/>
        </p:spPr>
      </p:pic>
      <p:pic>
        <p:nvPicPr>
          <p:cNvPr id="17412" name="Picture 4" descr="Risultati immagini per etna"/>
          <p:cNvPicPr>
            <a:picLocks noChangeAspect="1" noChangeArrowheads="1"/>
          </p:cNvPicPr>
          <p:nvPr/>
        </p:nvPicPr>
        <p:blipFill>
          <a:blip r:embed="rId4" cstate="print"/>
          <a:srcRect/>
          <a:stretch>
            <a:fillRect/>
          </a:stretch>
        </p:blipFill>
        <p:spPr bwMode="auto">
          <a:xfrm>
            <a:off x="5580112" y="4581128"/>
            <a:ext cx="2952328" cy="1968218"/>
          </a:xfrm>
          <a:prstGeom prst="rect">
            <a:avLst/>
          </a:prstGeom>
          <a:noFill/>
        </p:spPr>
      </p:pic>
      <p:sp>
        <p:nvSpPr>
          <p:cNvPr id="17416" name="AutoShape 8"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18" name="AutoShape 10"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20" name="AutoShape 1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22" name="AutoShape 14"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7423" name="Picture 15"/>
          <p:cNvPicPr>
            <a:picLocks noChangeAspect="1" noChangeArrowheads="1"/>
          </p:cNvPicPr>
          <p:nvPr/>
        </p:nvPicPr>
        <p:blipFill>
          <a:blip r:embed="rId5" cstate="print"/>
          <a:srcRect/>
          <a:stretch>
            <a:fillRect/>
          </a:stretch>
        </p:blipFill>
        <p:spPr bwMode="auto">
          <a:xfrm>
            <a:off x="5292080" y="2132856"/>
            <a:ext cx="3347417" cy="223161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ttangolo 1"/>
          <p:cNvSpPr>
            <a:spLocks noChangeArrowheads="1"/>
          </p:cNvSpPr>
          <p:nvPr/>
        </p:nvSpPr>
        <p:spPr bwMode="auto">
          <a:xfrm>
            <a:off x="251520" y="188913"/>
            <a:ext cx="8640959" cy="2400657"/>
          </a:xfrm>
          <a:prstGeom prst="rect">
            <a:avLst/>
          </a:prstGeom>
          <a:noFill/>
          <a:ln w="9525">
            <a:noFill/>
            <a:miter lim="800000"/>
            <a:headEnd/>
            <a:tailEnd/>
          </a:ln>
        </p:spPr>
        <p:txBody>
          <a:bodyPr wrap="square">
            <a:spAutoFit/>
          </a:bodyPr>
          <a:lstStyle/>
          <a:p>
            <a:pPr algn="ctr"/>
            <a:r>
              <a:rPr lang="en-US" sz="3600" dirty="0">
                <a:latin typeface="Albertus MT Lt" pitchFamily="2" charset="0"/>
              </a:rPr>
              <a:t>WHAT </a:t>
            </a:r>
            <a:r>
              <a:rPr lang="en-US" sz="3600" dirty="0" smtClean="0">
                <a:latin typeface="Albertus MT Lt" pitchFamily="2" charset="0"/>
              </a:rPr>
              <a:t>YOU CAN SEE</a:t>
            </a:r>
            <a:endParaRPr lang="en-US" sz="3600" dirty="0">
              <a:latin typeface="Albertus MT Lt" pitchFamily="2" charset="0"/>
            </a:endParaRPr>
          </a:p>
          <a:p>
            <a:pPr algn="just"/>
            <a:r>
              <a:rPr lang="en-US" sz="2000" b="1" dirty="0">
                <a:latin typeface="Albertus MT Lt" pitchFamily="2" charset="0"/>
              </a:rPr>
              <a:t>St. </a:t>
            </a:r>
            <a:r>
              <a:rPr lang="en-US" sz="2000" b="1" dirty="0" err="1">
                <a:latin typeface="Albertus MT Lt" pitchFamily="2" charset="0"/>
              </a:rPr>
              <a:t>Sebastiano</a:t>
            </a:r>
            <a:r>
              <a:rPr lang="en-US" sz="2000" b="1" dirty="0">
                <a:latin typeface="Albertus MT Lt" pitchFamily="2" charset="0"/>
              </a:rPr>
              <a:t> </a:t>
            </a:r>
            <a:r>
              <a:rPr lang="en-US" sz="2000" b="1" dirty="0" smtClean="0">
                <a:latin typeface="Albertus MT Lt" pitchFamily="2" charset="0"/>
              </a:rPr>
              <a:t>Basilica</a:t>
            </a:r>
            <a:r>
              <a:rPr lang="en-US" sz="2000" dirty="0" smtClean="0">
                <a:latin typeface="Albertus MT Lt" pitchFamily="2" charset="0"/>
              </a:rPr>
              <a:t>: </a:t>
            </a:r>
            <a:r>
              <a:rPr lang="en-US" sz="2000" dirty="0">
                <a:latin typeface="Albertus MT Lt" pitchFamily="2" charset="0"/>
              </a:rPr>
              <a:t>It was inaugurated in 1936 by the Archbishop of Messina Monsignor Angelo </a:t>
            </a:r>
            <a:r>
              <a:rPr lang="en-US" sz="2000" dirty="0" err="1">
                <a:latin typeface="Albertus MT Lt" pitchFamily="2" charset="0"/>
              </a:rPr>
              <a:t>Paino</a:t>
            </a:r>
            <a:r>
              <a:rPr lang="en-US" sz="2000" dirty="0">
                <a:latin typeface="Albertus MT Lt" pitchFamily="2" charset="0"/>
              </a:rPr>
              <a:t>. </a:t>
            </a:r>
            <a:r>
              <a:rPr lang="en-US" sz="2000" dirty="0" smtClean="0">
                <a:latin typeface="Albertus MT Lt" pitchFamily="2" charset="0"/>
              </a:rPr>
              <a:t>Named after our patron saint </a:t>
            </a:r>
            <a:r>
              <a:rPr lang="en-US" sz="2000" dirty="0" err="1" smtClean="0">
                <a:latin typeface="Albertus MT Lt" pitchFamily="2" charset="0"/>
              </a:rPr>
              <a:t>Sebastiano</a:t>
            </a:r>
            <a:r>
              <a:rPr lang="en-US" sz="2000" dirty="0" smtClean="0">
                <a:latin typeface="Albertus MT Lt" pitchFamily="2" charset="0"/>
              </a:rPr>
              <a:t>, whose feast</a:t>
            </a:r>
            <a:r>
              <a:rPr lang="en-US" sz="2000" dirty="0">
                <a:latin typeface="Albertus MT Lt" pitchFamily="2" charset="0"/>
              </a:rPr>
              <a:t> </a:t>
            </a:r>
            <a:r>
              <a:rPr lang="en-US" sz="2000" dirty="0" smtClean="0">
                <a:latin typeface="Albertus MT Lt" pitchFamily="2" charset="0"/>
              </a:rPr>
              <a:t>is on 20</a:t>
            </a:r>
            <a:r>
              <a:rPr lang="en-US" sz="2000" baseline="30000" dirty="0" smtClean="0">
                <a:latin typeface="Albertus MT Lt" pitchFamily="2" charset="0"/>
              </a:rPr>
              <a:t>th</a:t>
            </a:r>
            <a:r>
              <a:rPr lang="en-US" sz="2000" dirty="0" smtClean="0">
                <a:latin typeface="Albertus MT Lt" pitchFamily="2" charset="0"/>
              </a:rPr>
              <a:t> of January.</a:t>
            </a:r>
            <a:endParaRPr lang="en-US" sz="2000" dirty="0">
              <a:latin typeface="Albertus MT Lt" pitchFamily="2" charset="0"/>
            </a:endParaRPr>
          </a:p>
          <a:p>
            <a:endParaRPr lang="en-US" dirty="0">
              <a:latin typeface="Calibri" pitchFamily="34" charset="0"/>
            </a:endParaRPr>
          </a:p>
          <a:p>
            <a:r>
              <a:rPr lang="en-US" dirty="0">
                <a:latin typeface="Calibri" pitchFamily="34" charset="0"/>
              </a:rPr>
              <a:t/>
            </a:r>
            <a:br>
              <a:rPr lang="en-US" dirty="0">
                <a:latin typeface="Calibri" pitchFamily="34" charset="0"/>
              </a:rPr>
            </a:br>
            <a:endParaRPr lang="it-IT" dirty="0">
              <a:latin typeface="Calibri" pitchFamily="34" charset="0"/>
            </a:endParaRPr>
          </a:p>
        </p:txBody>
      </p:sp>
      <p:pic>
        <p:nvPicPr>
          <p:cNvPr id="25602" name="Picture 4" descr="http://upload.wikimedia.org/wikipedia/commons/thumb/2/20/Barcellona_Pozzo_di_Gotto_Basilica_San_Sebastiano.JPG/260px-Barcellona_Pozzo_di_Gotto_Basilica_San_Sebastiano.JPG"/>
          <p:cNvPicPr>
            <a:picLocks noChangeAspect="1" noChangeArrowheads="1"/>
          </p:cNvPicPr>
          <p:nvPr/>
        </p:nvPicPr>
        <p:blipFill>
          <a:blip r:embed="rId2" cstate="print"/>
          <a:srcRect/>
          <a:stretch>
            <a:fillRect/>
          </a:stretch>
        </p:blipFill>
        <p:spPr bwMode="auto">
          <a:xfrm>
            <a:off x="467544" y="2348880"/>
            <a:ext cx="4437063" cy="3328988"/>
          </a:xfrm>
          <a:prstGeom prst="rect">
            <a:avLst/>
          </a:prstGeom>
          <a:noFill/>
          <a:ln w="9525">
            <a:noFill/>
            <a:miter lim="800000"/>
            <a:headEnd/>
            <a:tailEnd/>
          </a:ln>
        </p:spPr>
      </p:pic>
      <p:pic>
        <p:nvPicPr>
          <p:cNvPr id="25603" name="Picture 2"/>
          <p:cNvPicPr>
            <a:picLocks noChangeAspect="1" noChangeArrowheads="1"/>
          </p:cNvPicPr>
          <p:nvPr/>
        </p:nvPicPr>
        <p:blipFill>
          <a:blip r:embed="rId3" cstate="print"/>
          <a:srcRect/>
          <a:stretch>
            <a:fillRect/>
          </a:stretch>
        </p:blipFill>
        <p:spPr bwMode="auto">
          <a:xfrm>
            <a:off x="5220072" y="1484784"/>
            <a:ext cx="3529384" cy="5005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TotalTime>
  <Words>440</Words>
  <Application>Microsoft Office PowerPoint</Application>
  <PresentationFormat>Presentazione su schermo (4:3)</PresentationFormat>
  <Paragraphs>53</Paragraphs>
  <Slides>14</Slides>
  <Notes>2</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Istituto Comprensivo «MILITI» Barcellona P.G. (ME)</vt:lpstr>
      <vt:lpstr>Our Schools</vt:lpstr>
      <vt:lpstr>Diapositiva 3</vt:lpstr>
      <vt:lpstr>Diapositiva 4</vt:lpstr>
      <vt:lpstr>Diapositiva 5</vt:lpstr>
      <vt:lpstr>Diapositiva 6</vt:lpstr>
      <vt:lpstr>Our town is Barcellona Pozzo di Gotto in  the Province of Messina.</vt:lpstr>
      <vt:lpstr>Diapositiva 8</vt:lpstr>
      <vt:lpstr>Diapositiva 9</vt:lpstr>
      <vt:lpstr>Diapositiva 10</vt:lpstr>
      <vt:lpstr> </vt:lpstr>
      <vt:lpstr>Diapositiva 12</vt:lpstr>
      <vt:lpstr>Diapositiva 13</vt:lpstr>
      <vt:lpstr>Sicily's pastries and desserts (dolci) are famous for their richness, and stuffed with ingredients like marzipan and ricotta. Among the treats are cannoli (thin tubes stuffed with ricotta, chocolate or candied  fruit). In the Sicilian heat welcome specialities are the area's fine ice cream and the refreshing drink granita di limone (ice and lemon slush) or caffè con panna.</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COMPRENSIVO «MILITI»</dc:title>
  <dc:creator>Sceusa Gaspare</dc:creator>
  <cp:lastModifiedBy>User</cp:lastModifiedBy>
  <cp:revision>136</cp:revision>
  <dcterms:created xsi:type="dcterms:W3CDTF">2014-12-19T22:19:09Z</dcterms:created>
  <dcterms:modified xsi:type="dcterms:W3CDTF">2017-11-23T16:18:13Z</dcterms:modified>
</cp:coreProperties>
</file>