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0" r:id="rId3"/>
    <p:sldId id="258" r:id="rId4"/>
    <p:sldId id="264" r:id="rId5"/>
    <p:sldId id="265" r:id="rId6"/>
    <p:sldId id="259" r:id="rId7"/>
  </p:sldIdLst>
  <p:sldSz cx="9144000" cy="6858000" type="screen4x3"/>
  <p:notesSz cx="7099300" cy="10234613"/>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3300"/>
    <a:srgbClr val="FF6699"/>
    <a:srgbClr val="00FF99"/>
    <a:srgbClr val="6600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6" d="100"/>
          <a:sy n="56" d="100"/>
        </p:scale>
        <p:origin x="1508" y="7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microsoft.com/office/2015/10/relationships/revisionInfo" Target="revisionInfo.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a:t>Fare clic per modificare lo stile del titolo</a:t>
            </a:r>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a:t>Fare clic per modificare lo stile del sottotitolo dello schema</a:t>
            </a:r>
          </a:p>
        </p:txBody>
      </p:sp>
      <p:sp>
        <p:nvSpPr>
          <p:cNvPr id="4" name="Segnaposto data 3"/>
          <p:cNvSpPr>
            <a:spLocks noGrp="1"/>
          </p:cNvSpPr>
          <p:nvPr>
            <p:ph type="dt" sz="half" idx="10"/>
          </p:nvPr>
        </p:nvSpPr>
        <p:spPr/>
        <p:txBody>
          <a:bodyPr/>
          <a:lstStyle/>
          <a:p>
            <a:fld id="{ECF579DE-4F45-4E2F-993E-0E75BE33B329}" type="datetimeFigureOut">
              <a:rPr lang="it-IT" smtClean="0"/>
              <a:pPr/>
              <a:t>17/12/2017</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9514CCAD-D9CD-48E4-A583-F1FB4CA5971D}" type="slidenum">
              <a:rPr lang="it-IT" smtClean="0"/>
              <a:pPr/>
              <a:t>‹#›</a:t>
            </a:fld>
            <a:endParaRPr lang="it-IT"/>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testo verticale 2"/>
          <p:cNvSpPr>
            <a:spLocks noGrp="1"/>
          </p:cNvSpPr>
          <p:nvPr>
            <p:ph type="body" orient="vert" idx="1"/>
          </p:nvPr>
        </p:nvSpPr>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ECF579DE-4F45-4E2F-993E-0E75BE33B329}" type="datetimeFigureOut">
              <a:rPr lang="it-IT" smtClean="0"/>
              <a:pPr/>
              <a:t>17/12/2017</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9514CCAD-D9CD-48E4-A583-F1FB4CA5971D}" type="slidenum">
              <a:rPr lang="it-IT" smtClean="0"/>
              <a:pPr/>
              <a:t>‹#›</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a:t>Fare clic per modificare lo stile del titolo</a:t>
            </a:r>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ECF579DE-4F45-4E2F-993E-0E75BE33B329}" type="datetimeFigureOut">
              <a:rPr lang="it-IT" smtClean="0"/>
              <a:pPr/>
              <a:t>17/12/2017</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9514CCAD-D9CD-48E4-A583-F1FB4CA5971D}" type="slidenum">
              <a:rPr lang="it-IT" smtClean="0"/>
              <a:pPr/>
              <a:t>‹#›</a:t>
            </a:fld>
            <a:endParaRPr lang="it-I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contenuto 2"/>
          <p:cNvSpPr>
            <a:spLocks noGrp="1"/>
          </p:cNvSpPr>
          <p:nvPr>
            <p:ph idx="1"/>
          </p:nvPr>
        </p:nvSpPr>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ECF579DE-4F45-4E2F-993E-0E75BE33B329}" type="datetimeFigureOut">
              <a:rPr lang="it-IT" smtClean="0"/>
              <a:pPr/>
              <a:t>17/12/2017</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9514CCAD-D9CD-48E4-A583-F1FB4CA5971D}" type="slidenum">
              <a:rPr lang="it-IT" smtClean="0"/>
              <a:pPr/>
              <a:t>‹#›</a:t>
            </a:fld>
            <a:endParaRPr lang="it-I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a:t>Fare clic per modificare lo stile del titolo</a:t>
            </a:r>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stili del testo dello schema</a:t>
            </a:r>
          </a:p>
        </p:txBody>
      </p:sp>
      <p:sp>
        <p:nvSpPr>
          <p:cNvPr id="4" name="Segnaposto data 3"/>
          <p:cNvSpPr>
            <a:spLocks noGrp="1"/>
          </p:cNvSpPr>
          <p:nvPr>
            <p:ph type="dt" sz="half" idx="10"/>
          </p:nvPr>
        </p:nvSpPr>
        <p:spPr/>
        <p:txBody>
          <a:bodyPr/>
          <a:lstStyle/>
          <a:p>
            <a:fld id="{ECF579DE-4F45-4E2F-993E-0E75BE33B329}" type="datetimeFigureOut">
              <a:rPr lang="it-IT" smtClean="0"/>
              <a:pPr/>
              <a:t>17/12/2017</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9514CCAD-D9CD-48E4-A583-F1FB4CA5971D}" type="slidenum">
              <a:rPr lang="it-IT" smtClean="0"/>
              <a:pPr/>
              <a:t>‹#›</a:t>
            </a:fld>
            <a:endParaRPr lang="it-IT"/>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4"/>
          <p:cNvSpPr>
            <a:spLocks noGrp="1"/>
          </p:cNvSpPr>
          <p:nvPr>
            <p:ph type="dt" sz="half" idx="10"/>
          </p:nvPr>
        </p:nvSpPr>
        <p:spPr/>
        <p:txBody>
          <a:bodyPr/>
          <a:lstStyle/>
          <a:p>
            <a:fld id="{ECF579DE-4F45-4E2F-993E-0E75BE33B329}" type="datetimeFigureOut">
              <a:rPr lang="it-IT" smtClean="0"/>
              <a:pPr/>
              <a:t>17/12/2017</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9514CCAD-D9CD-48E4-A583-F1FB4CA5971D}" type="slidenum">
              <a:rPr lang="it-IT" smtClean="0"/>
              <a:pPr/>
              <a:t>‹#›</a:t>
            </a:fld>
            <a:endParaRPr lang="it-I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a:t>Fare clic per modificare lo stile del titolo</a:t>
            </a:r>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6"/>
          <p:cNvSpPr>
            <a:spLocks noGrp="1"/>
          </p:cNvSpPr>
          <p:nvPr>
            <p:ph type="dt" sz="half" idx="10"/>
          </p:nvPr>
        </p:nvSpPr>
        <p:spPr/>
        <p:txBody>
          <a:bodyPr/>
          <a:lstStyle/>
          <a:p>
            <a:fld id="{ECF579DE-4F45-4E2F-993E-0E75BE33B329}" type="datetimeFigureOut">
              <a:rPr lang="it-IT" smtClean="0"/>
              <a:pPr/>
              <a:t>17/12/2017</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9514CCAD-D9CD-48E4-A583-F1FB4CA5971D}" type="slidenum">
              <a:rPr lang="it-IT" smtClean="0"/>
              <a:pPr/>
              <a:t>‹#›</a:t>
            </a:fld>
            <a:endParaRPr lang="it-I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data 2"/>
          <p:cNvSpPr>
            <a:spLocks noGrp="1"/>
          </p:cNvSpPr>
          <p:nvPr>
            <p:ph type="dt" sz="half" idx="10"/>
          </p:nvPr>
        </p:nvSpPr>
        <p:spPr/>
        <p:txBody>
          <a:bodyPr/>
          <a:lstStyle/>
          <a:p>
            <a:fld id="{ECF579DE-4F45-4E2F-993E-0E75BE33B329}" type="datetimeFigureOut">
              <a:rPr lang="it-IT" smtClean="0"/>
              <a:pPr/>
              <a:t>17/12/2017</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9514CCAD-D9CD-48E4-A583-F1FB4CA5971D}" type="slidenum">
              <a:rPr lang="it-IT" smtClean="0"/>
              <a:pPr/>
              <a:t>‹#›</a:t>
            </a:fld>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ECF579DE-4F45-4E2F-993E-0E75BE33B329}" type="datetimeFigureOut">
              <a:rPr lang="it-IT" smtClean="0"/>
              <a:pPr/>
              <a:t>17/12/2017</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9514CCAD-D9CD-48E4-A583-F1FB4CA5971D}" type="slidenum">
              <a:rPr lang="it-IT" smtClean="0"/>
              <a:pPr/>
              <a:t>‹#›</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a:t>Fare clic per modificare lo stile del titolo</a:t>
            </a:r>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stili del testo dello schema</a:t>
            </a:r>
          </a:p>
        </p:txBody>
      </p:sp>
      <p:sp>
        <p:nvSpPr>
          <p:cNvPr id="5" name="Segnaposto data 4"/>
          <p:cNvSpPr>
            <a:spLocks noGrp="1"/>
          </p:cNvSpPr>
          <p:nvPr>
            <p:ph type="dt" sz="half" idx="10"/>
          </p:nvPr>
        </p:nvSpPr>
        <p:spPr/>
        <p:txBody>
          <a:bodyPr/>
          <a:lstStyle/>
          <a:p>
            <a:fld id="{ECF579DE-4F45-4E2F-993E-0E75BE33B329}" type="datetimeFigureOut">
              <a:rPr lang="it-IT" smtClean="0"/>
              <a:pPr/>
              <a:t>17/12/2017</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9514CCAD-D9CD-48E4-A583-F1FB4CA5971D}" type="slidenum">
              <a:rPr lang="it-IT" smtClean="0"/>
              <a:pPr/>
              <a:t>‹#›</a:t>
            </a:fld>
            <a:endParaRPr lang="it-IT"/>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a:t>Fare clic per modificare lo stile del titolo</a:t>
            </a:r>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stili del testo dello schema</a:t>
            </a:r>
          </a:p>
        </p:txBody>
      </p:sp>
      <p:sp>
        <p:nvSpPr>
          <p:cNvPr id="5" name="Segnaposto data 4"/>
          <p:cNvSpPr>
            <a:spLocks noGrp="1"/>
          </p:cNvSpPr>
          <p:nvPr>
            <p:ph type="dt" sz="half" idx="10"/>
          </p:nvPr>
        </p:nvSpPr>
        <p:spPr/>
        <p:txBody>
          <a:bodyPr/>
          <a:lstStyle/>
          <a:p>
            <a:fld id="{ECF579DE-4F45-4E2F-993E-0E75BE33B329}" type="datetimeFigureOut">
              <a:rPr lang="it-IT" smtClean="0"/>
              <a:pPr/>
              <a:t>17/12/2017</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9514CCAD-D9CD-48E4-A583-F1FB4CA5971D}" type="slidenum">
              <a:rPr lang="it-IT" smtClean="0"/>
              <a:pPr/>
              <a:t>‹#›</a:t>
            </a:fld>
            <a:endParaRPr lang="it-IT"/>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it-IT"/>
              <a:t>Fare clic per modificare lo stile del titolo</a:t>
            </a:r>
          </a:p>
        </p:txBody>
      </p:sp>
      <p:sp>
        <p:nvSpPr>
          <p:cNvPr id="3" name="Segnaposto tes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CF579DE-4F45-4E2F-993E-0E75BE33B329}" type="datetimeFigureOut">
              <a:rPr lang="it-IT" smtClean="0"/>
              <a:pPr/>
              <a:t>17/12/2017</a:t>
            </a:fld>
            <a:endParaRPr lang="it-IT"/>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514CCAD-D9CD-48E4-A583-F1FB4CA5971D}" type="slidenum">
              <a:rPr lang="it-IT" smtClean="0"/>
              <a:pPr/>
              <a:t>‹#›</a:t>
            </a:fld>
            <a:endParaRPr lang="it-IT"/>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image" Target="../media/image8.jpeg"/><Relationship Id="rId3" Type="http://schemas.openxmlformats.org/officeDocument/2006/relationships/image" Target="../media/image3.jpeg"/><Relationship Id="rId7" Type="http://schemas.openxmlformats.org/officeDocument/2006/relationships/image" Target="../media/image7.jpeg"/><Relationship Id="rId2" Type="http://schemas.openxmlformats.org/officeDocument/2006/relationships/image" Target="../media/image2.jpeg"/><Relationship Id="rId1" Type="http://schemas.openxmlformats.org/officeDocument/2006/relationships/slideLayout" Target="../slideLayouts/slideLayout2.xml"/><Relationship Id="rId6" Type="http://schemas.openxmlformats.org/officeDocument/2006/relationships/image" Target="../media/image6.jpeg"/><Relationship Id="rId5" Type="http://schemas.openxmlformats.org/officeDocument/2006/relationships/image" Target="../media/image5.jpeg"/><Relationship Id="rId4" Type="http://schemas.openxmlformats.org/officeDocument/2006/relationships/image" Target="../media/image4.jpeg"/></Relationships>
</file>

<file path=ppt/slides/_rels/slide3.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magine 3" descr="C:\Users\User\Desktop\cartelloni signora rosy\20x50mm_uzlime_Erasmus_logo.jpg"/>
          <p:cNvPicPr/>
          <p:nvPr/>
        </p:nvPicPr>
        <p:blipFill>
          <a:blip r:embed="rId2" cstate="print"/>
          <a:srcRect/>
          <a:stretch>
            <a:fillRect/>
          </a:stretch>
        </p:blipFill>
        <p:spPr bwMode="auto">
          <a:xfrm>
            <a:off x="3347864" y="116632"/>
            <a:ext cx="1914525" cy="828675"/>
          </a:xfrm>
          <a:prstGeom prst="rect">
            <a:avLst/>
          </a:prstGeom>
          <a:noFill/>
          <a:ln w="9525">
            <a:noFill/>
            <a:miter lim="800000"/>
            <a:headEnd/>
            <a:tailEnd/>
          </a:ln>
        </p:spPr>
      </p:pic>
      <p:sp>
        <p:nvSpPr>
          <p:cNvPr id="6" name="Rettangolo 5"/>
          <p:cNvSpPr/>
          <p:nvPr/>
        </p:nvSpPr>
        <p:spPr>
          <a:xfrm>
            <a:off x="971600" y="1772816"/>
            <a:ext cx="7056784" cy="1512168"/>
          </a:xfrm>
          <a:prstGeom prst="rect">
            <a:avLst/>
          </a:prstGeom>
          <a:noFill/>
        </p:spPr>
        <p:txBody>
          <a:bodyPr wrap="none" lIns="91440" tIns="45720" rIns="91440" bIns="45720">
            <a:prstTxWarp prst="textArchUp">
              <a:avLst/>
            </a:prstTxWarp>
            <a:spAutoFit/>
          </a:bodyPr>
          <a:lstStyle/>
          <a:p>
            <a:pPr algn="ctr"/>
            <a:r>
              <a:rPr lang="it-IT" sz="5400" b="1" spc="300" dirty="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rPr>
              <a:t>ERASMUSPLUS  2017</a:t>
            </a:r>
            <a:endParaRPr lang="it-IT" sz="5400" b="1" cap="none" spc="300" dirty="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endParaRPr>
          </a:p>
        </p:txBody>
      </p:sp>
      <p:sp>
        <p:nvSpPr>
          <p:cNvPr id="8" name="Rettangolo 7"/>
          <p:cNvSpPr/>
          <p:nvPr/>
        </p:nvSpPr>
        <p:spPr>
          <a:xfrm>
            <a:off x="251520" y="4581128"/>
            <a:ext cx="8712968" cy="201622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dirty="0" err="1">
                <a:latin typeface="Apple Chancery" pitchFamily="66" charset="0"/>
              </a:rPr>
              <a:t>It’s</a:t>
            </a:r>
            <a:r>
              <a:rPr lang="it-IT" dirty="0">
                <a:latin typeface="Apple Chancery" pitchFamily="66" charset="0"/>
              </a:rPr>
              <a:t> </a:t>
            </a:r>
            <a:r>
              <a:rPr lang="it-IT" dirty="0" err="1">
                <a:latin typeface="Apple Chancery" pitchFamily="66" charset="0"/>
              </a:rPr>
              <a:t>important</a:t>
            </a:r>
            <a:r>
              <a:rPr lang="it-IT" dirty="0">
                <a:latin typeface="Apple Chancery" pitchFamily="66" charset="0"/>
              </a:rPr>
              <a:t> for a </a:t>
            </a:r>
            <a:r>
              <a:rPr lang="it-IT" dirty="0" err="1">
                <a:latin typeface="Apple Chancery" pitchFamily="66" charset="0"/>
              </a:rPr>
              <a:t>child</a:t>
            </a:r>
            <a:r>
              <a:rPr lang="it-IT" dirty="0">
                <a:latin typeface="Apple Chancery" pitchFamily="66" charset="0"/>
              </a:rPr>
              <a:t> to create and </a:t>
            </a:r>
            <a:r>
              <a:rPr lang="it-IT" dirty="0" err="1">
                <a:latin typeface="Apple Chancery" pitchFamily="66" charset="0"/>
              </a:rPr>
              <a:t>build</a:t>
            </a:r>
            <a:r>
              <a:rPr lang="it-IT" dirty="0">
                <a:latin typeface="Apple Chancery" pitchFamily="66" charset="0"/>
              </a:rPr>
              <a:t>, </a:t>
            </a:r>
            <a:r>
              <a:rPr lang="it-IT" dirty="0" err="1">
                <a:latin typeface="Apple Chancery" pitchFamily="66" charset="0"/>
              </a:rPr>
              <a:t>possibly</a:t>
            </a:r>
            <a:r>
              <a:rPr lang="it-IT" dirty="0">
                <a:latin typeface="Apple Chancery" pitchFamily="66" charset="0"/>
              </a:rPr>
              <a:t> </a:t>
            </a:r>
            <a:r>
              <a:rPr lang="it-IT" dirty="0" err="1">
                <a:latin typeface="Apple Chancery" pitchFamily="66" charset="0"/>
              </a:rPr>
              <a:t>having</a:t>
            </a:r>
            <a:r>
              <a:rPr lang="it-IT" dirty="0">
                <a:latin typeface="Apple Chancery" pitchFamily="66" charset="0"/>
              </a:rPr>
              <a:t> </a:t>
            </a:r>
            <a:r>
              <a:rPr lang="it-IT" dirty="0" err="1">
                <a:latin typeface="Apple Chancery" pitchFamily="66" charset="0"/>
              </a:rPr>
              <a:t>fun</a:t>
            </a:r>
            <a:r>
              <a:rPr lang="it-IT" dirty="0">
                <a:latin typeface="Apple Chancery" pitchFamily="66" charset="0"/>
              </a:rPr>
              <a:t> </a:t>
            </a:r>
            <a:r>
              <a:rPr lang="it-IT" dirty="0" err="1">
                <a:latin typeface="Apple Chancery" pitchFamily="66" charset="0"/>
              </a:rPr>
              <a:t>while</a:t>
            </a:r>
            <a:r>
              <a:rPr lang="it-IT" dirty="0">
                <a:latin typeface="Apple Chancery" pitchFamily="66" charset="0"/>
              </a:rPr>
              <a:t> </a:t>
            </a:r>
            <a:r>
              <a:rPr lang="it-IT" dirty="0" err="1">
                <a:latin typeface="Apple Chancery" pitchFamily="66" charset="0"/>
              </a:rPr>
              <a:t>doing</a:t>
            </a:r>
            <a:r>
              <a:rPr lang="it-IT" dirty="0">
                <a:latin typeface="Apple Chancery" pitchFamily="66" charset="0"/>
              </a:rPr>
              <a:t> </a:t>
            </a:r>
            <a:r>
              <a:rPr lang="it-IT" dirty="0" err="1">
                <a:latin typeface="Apple Chancery" pitchFamily="66" charset="0"/>
              </a:rPr>
              <a:t>it</a:t>
            </a:r>
            <a:r>
              <a:rPr lang="it-IT" dirty="0">
                <a:latin typeface="Apple Chancery" pitchFamily="66" charset="0"/>
              </a:rPr>
              <a:t>, </a:t>
            </a:r>
            <a:r>
              <a:rPr lang="it-IT" dirty="0" err="1">
                <a:latin typeface="Apple Chancery" pitchFamily="66" charset="0"/>
              </a:rPr>
              <a:t>has</a:t>
            </a:r>
            <a:r>
              <a:rPr lang="it-IT" dirty="0">
                <a:latin typeface="Apple Chancery" pitchFamily="66" charset="0"/>
              </a:rPr>
              <a:t> </a:t>
            </a:r>
            <a:r>
              <a:rPr lang="it-IT" dirty="0" err="1">
                <a:latin typeface="Apple Chancery" pitchFamily="66" charset="0"/>
              </a:rPr>
              <a:t>been</a:t>
            </a:r>
            <a:r>
              <a:rPr lang="it-IT" dirty="0">
                <a:latin typeface="Apple Chancery" pitchFamily="66" charset="0"/>
              </a:rPr>
              <a:t> </a:t>
            </a:r>
            <a:r>
              <a:rPr lang="it-IT" dirty="0" err="1">
                <a:latin typeface="Apple Chancery" pitchFamily="66" charset="0"/>
              </a:rPr>
              <a:t>explained</a:t>
            </a:r>
            <a:r>
              <a:rPr lang="it-IT" dirty="0">
                <a:latin typeface="Apple Chancery" pitchFamily="66" charset="0"/>
              </a:rPr>
              <a:t> in the last </a:t>
            </a:r>
            <a:r>
              <a:rPr lang="it-IT" dirty="0" err="1">
                <a:latin typeface="Apple Chancery" pitchFamily="66" charset="0"/>
              </a:rPr>
              <a:t>hundred</a:t>
            </a:r>
            <a:r>
              <a:rPr lang="it-IT" dirty="0">
                <a:latin typeface="Apple Chancery" pitchFamily="66" charset="0"/>
              </a:rPr>
              <a:t> </a:t>
            </a:r>
            <a:r>
              <a:rPr lang="it-IT" dirty="0" err="1">
                <a:latin typeface="Apple Chancery" pitchFamily="66" charset="0"/>
              </a:rPr>
              <a:t>years</a:t>
            </a:r>
            <a:r>
              <a:rPr lang="it-IT" dirty="0">
                <a:latin typeface="Apple Chancery" pitchFamily="66" charset="0"/>
              </a:rPr>
              <a:t> by a </a:t>
            </a:r>
            <a:r>
              <a:rPr lang="it-IT" dirty="0" err="1">
                <a:latin typeface="Apple Chancery" pitchFamily="66" charset="0"/>
              </a:rPr>
              <a:t>host</a:t>
            </a:r>
            <a:r>
              <a:rPr lang="it-IT" dirty="0">
                <a:latin typeface="Apple Chancery" pitchFamily="66" charset="0"/>
              </a:rPr>
              <a:t> of </a:t>
            </a:r>
            <a:r>
              <a:rPr lang="it-IT" dirty="0" err="1">
                <a:latin typeface="Apple Chancery" pitchFamily="66" charset="0"/>
              </a:rPr>
              <a:t>illustrious</a:t>
            </a:r>
            <a:r>
              <a:rPr lang="it-IT" dirty="0">
                <a:latin typeface="Apple Chancery" pitchFamily="66" charset="0"/>
              </a:rPr>
              <a:t> </a:t>
            </a:r>
            <a:r>
              <a:rPr lang="it-IT" dirty="0" err="1">
                <a:latin typeface="Apple Chancery" pitchFamily="66" charset="0"/>
              </a:rPr>
              <a:t>pedagogues</a:t>
            </a:r>
            <a:r>
              <a:rPr lang="it-IT" dirty="0">
                <a:latin typeface="Apple Chancery" pitchFamily="66" charset="0"/>
              </a:rPr>
              <a:t>, </a:t>
            </a:r>
          </a:p>
          <a:p>
            <a:pPr algn="ctr"/>
            <a:r>
              <a:rPr lang="it-IT" dirty="0" err="1">
                <a:latin typeface="Apple Chancery" pitchFamily="66" charset="0"/>
              </a:rPr>
              <a:t>including</a:t>
            </a:r>
            <a:r>
              <a:rPr lang="it-IT" dirty="0">
                <a:latin typeface="Apple Chancery" pitchFamily="66" charset="0"/>
              </a:rPr>
              <a:t> Maria </a:t>
            </a:r>
            <a:r>
              <a:rPr lang="it-IT" dirty="0" err="1">
                <a:latin typeface="Apple Chancery" pitchFamily="66" charset="0"/>
              </a:rPr>
              <a:t>Montessori</a:t>
            </a:r>
            <a:r>
              <a:rPr lang="it-IT" dirty="0">
                <a:latin typeface="Apple Chancery" pitchFamily="66" charset="0"/>
              </a:rPr>
              <a:t>:</a:t>
            </a:r>
          </a:p>
          <a:p>
            <a:pPr algn="ctr"/>
            <a:r>
              <a:rPr lang="it-IT" dirty="0">
                <a:latin typeface="Apple Chancery" pitchFamily="66" charset="0"/>
              </a:rPr>
              <a:t>“</a:t>
            </a:r>
            <a:r>
              <a:rPr lang="it-IT" dirty="0" err="1">
                <a:latin typeface="Apple Chancery" pitchFamily="66" charset="0"/>
              </a:rPr>
              <a:t>Education…</a:t>
            </a:r>
            <a:r>
              <a:rPr lang="it-IT" dirty="0">
                <a:latin typeface="Apple Chancery" pitchFamily="66" charset="0"/>
              </a:rPr>
              <a:t>. </a:t>
            </a:r>
            <a:r>
              <a:rPr lang="it-IT" dirty="0" err="1">
                <a:latin typeface="Apple Chancery" pitchFamily="66" charset="0"/>
              </a:rPr>
              <a:t>is</a:t>
            </a:r>
            <a:r>
              <a:rPr lang="it-IT" dirty="0">
                <a:latin typeface="Apple Chancery" pitchFamily="66" charset="0"/>
              </a:rPr>
              <a:t> </a:t>
            </a:r>
            <a:r>
              <a:rPr lang="it-IT" dirty="0" err="1">
                <a:latin typeface="Apple Chancery" pitchFamily="66" charset="0"/>
              </a:rPr>
              <a:t>not</a:t>
            </a:r>
            <a:r>
              <a:rPr lang="it-IT" dirty="0">
                <a:latin typeface="Apple Chancery" pitchFamily="66" charset="0"/>
              </a:rPr>
              <a:t> </a:t>
            </a:r>
            <a:r>
              <a:rPr lang="it-IT" dirty="0" err="1">
                <a:latin typeface="Apple Chancery" pitchFamily="66" charset="0"/>
              </a:rPr>
              <a:t>acquired</a:t>
            </a:r>
            <a:r>
              <a:rPr lang="it-IT" dirty="0">
                <a:latin typeface="Apple Chancery" pitchFamily="66" charset="0"/>
              </a:rPr>
              <a:t> </a:t>
            </a:r>
            <a:r>
              <a:rPr lang="it-IT" dirty="0" err="1">
                <a:latin typeface="Apple Chancery" pitchFamily="66" charset="0"/>
              </a:rPr>
              <a:t>through</a:t>
            </a:r>
            <a:r>
              <a:rPr lang="it-IT" dirty="0">
                <a:latin typeface="Apple Chancery" pitchFamily="66" charset="0"/>
              </a:rPr>
              <a:t> </a:t>
            </a:r>
            <a:r>
              <a:rPr lang="it-IT" dirty="0" err="1">
                <a:latin typeface="Apple Chancery" pitchFamily="66" charset="0"/>
              </a:rPr>
              <a:t>listening</a:t>
            </a:r>
            <a:r>
              <a:rPr lang="it-IT" dirty="0">
                <a:latin typeface="Apple Chancery" pitchFamily="66" charset="0"/>
              </a:rPr>
              <a:t> </a:t>
            </a:r>
            <a:r>
              <a:rPr lang="it-IT" dirty="0" err="1">
                <a:latin typeface="Apple Chancery" pitchFamily="66" charset="0"/>
              </a:rPr>
              <a:t>to</a:t>
            </a:r>
            <a:r>
              <a:rPr lang="it-IT" dirty="0">
                <a:latin typeface="Apple Chancery" pitchFamily="66" charset="0"/>
              </a:rPr>
              <a:t> </a:t>
            </a:r>
            <a:r>
              <a:rPr lang="it-IT" dirty="0" err="1">
                <a:latin typeface="Apple Chancery" pitchFamily="66" charset="0"/>
              </a:rPr>
              <a:t>words</a:t>
            </a:r>
            <a:r>
              <a:rPr lang="it-IT" dirty="0">
                <a:latin typeface="Apple Chancery" pitchFamily="66" charset="0"/>
              </a:rPr>
              <a:t>,</a:t>
            </a:r>
          </a:p>
          <a:p>
            <a:pPr algn="ctr"/>
            <a:r>
              <a:rPr lang="it-IT" dirty="0" err="1">
                <a:latin typeface="Apple Chancery" pitchFamily="66" charset="0"/>
              </a:rPr>
              <a:t>but</a:t>
            </a:r>
            <a:r>
              <a:rPr lang="it-IT" dirty="0">
                <a:latin typeface="Apple Chancery" pitchFamily="66" charset="0"/>
              </a:rPr>
              <a:t> </a:t>
            </a:r>
            <a:r>
              <a:rPr lang="it-IT" dirty="0" err="1">
                <a:latin typeface="Apple Chancery" pitchFamily="66" charset="0"/>
              </a:rPr>
              <a:t>through</a:t>
            </a:r>
            <a:r>
              <a:rPr lang="it-IT" dirty="0">
                <a:latin typeface="Apple Chancery" pitchFamily="66" charset="0"/>
              </a:rPr>
              <a:t> the </a:t>
            </a:r>
            <a:r>
              <a:rPr lang="it-IT" dirty="0" err="1">
                <a:latin typeface="Apple Chancery" pitchFamily="66" charset="0"/>
              </a:rPr>
              <a:t>child</a:t>
            </a:r>
            <a:r>
              <a:rPr lang="it-IT" dirty="0">
                <a:latin typeface="Apple Chancery" pitchFamily="66" charset="0"/>
              </a:rPr>
              <a:t>’s </a:t>
            </a:r>
            <a:r>
              <a:rPr lang="it-IT" dirty="0" err="1">
                <a:latin typeface="Apple Chancery" pitchFamily="66" charset="0"/>
              </a:rPr>
              <a:t>experiences</a:t>
            </a:r>
            <a:r>
              <a:rPr lang="it-IT" dirty="0">
                <a:latin typeface="Apple Chancery" pitchFamily="66" charset="0"/>
              </a:rPr>
              <a:t> in the </a:t>
            </a:r>
            <a:r>
              <a:rPr lang="it-IT" dirty="0" err="1">
                <a:latin typeface="Apple Chancery" pitchFamily="66" charset="0"/>
              </a:rPr>
              <a:t>environment</a:t>
            </a:r>
            <a:r>
              <a:rPr lang="it-IT" dirty="0">
                <a:latin typeface="Apple Chancery" pitchFamily="66" charset="0"/>
              </a:rPr>
              <a:t>”</a:t>
            </a:r>
          </a:p>
        </p:txBody>
      </p:sp>
      <p:sp>
        <p:nvSpPr>
          <p:cNvPr id="9" name="Rettangolo 8"/>
          <p:cNvSpPr/>
          <p:nvPr/>
        </p:nvSpPr>
        <p:spPr>
          <a:xfrm>
            <a:off x="341265" y="2967335"/>
            <a:ext cx="8461483" cy="1077218"/>
          </a:xfrm>
          <a:prstGeom prst="rect">
            <a:avLst/>
          </a:prstGeom>
          <a:noFill/>
        </p:spPr>
        <p:txBody>
          <a:bodyPr wrap="none" lIns="91440" tIns="45720" rIns="91440" bIns="45720">
            <a:spAutoFit/>
            <a:scene3d>
              <a:camera prst="orthographicFront"/>
              <a:lightRig rig="brightRoom" dir="t"/>
            </a:scene3d>
            <a:sp3d contourW="6350" prstMaterial="plastic">
              <a:bevelT w="20320" h="20320" prst="angle"/>
              <a:contourClr>
                <a:schemeClr val="accent1">
                  <a:tint val="100000"/>
                  <a:shade val="100000"/>
                  <a:hueMod val="100000"/>
                  <a:satMod val="100000"/>
                </a:schemeClr>
              </a:contourClr>
            </a:sp3d>
          </a:bodyPr>
          <a:lstStyle/>
          <a:p>
            <a:pPr algn="ctr"/>
            <a:r>
              <a:rPr lang="it-IT" sz="3200" b="1" cap="all" dirty="0">
                <a:ln/>
                <a:solidFill>
                  <a:schemeClr val="accent1"/>
                </a:solidFill>
                <a:effectLst>
                  <a:glow rad="228600">
                    <a:schemeClr val="accent6">
                      <a:satMod val="175000"/>
                      <a:alpha val="40000"/>
                    </a:schemeClr>
                  </a:glow>
                  <a:outerShdw blurRad="19685" dist="12700" dir="5400000" algn="tl" rotWithShape="0">
                    <a:schemeClr val="accent1">
                      <a:satMod val="130000"/>
                      <a:alpha val="60000"/>
                    </a:schemeClr>
                  </a:outerShdw>
                  <a:reflection blurRad="10000" stA="55000" endPos="48000" dist="500" dir="5400000" sy="-100000" algn="bl" rotWithShape="0"/>
                </a:effectLst>
              </a:rPr>
              <a:t>“The  </a:t>
            </a:r>
            <a:r>
              <a:rPr lang="it-IT" sz="3200" b="1" cap="all" dirty="0" err="1">
                <a:ln/>
                <a:solidFill>
                  <a:schemeClr val="accent1"/>
                </a:solidFill>
                <a:effectLst>
                  <a:glow rad="228600">
                    <a:schemeClr val="accent6">
                      <a:satMod val="175000"/>
                      <a:alpha val="40000"/>
                    </a:schemeClr>
                  </a:glow>
                  <a:outerShdw blurRad="19685" dist="12700" dir="5400000" algn="tl" rotWithShape="0">
                    <a:schemeClr val="accent1">
                      <a:satMod val="130000"/>
                      <a:alpha val="60000"/>
                    </a:schemeClr>
                  </a:outerShdw>
                  <a:reflection blurRad="10000" stA="55000" endPos="48000" dist="500" dir="5400000" sy="-100000" algn="bl" rotWithShape="0"/>
                </a:effectLst>
              </a:rPr>
              <a:t>european</a:t>
            </a:r>
            <a:r>
              <a:rPr lang="it-IT" sz="3200" b="1" cap="all" dirty="0">
                <a:ln/>
                <a:solidFill>
                  <a:schemeClr val="accent1"/>
                </a:solidFill>
                <a:effectLst>
                  <a:glow rad="228600">
                    <a:schemeClr val="accent6">
                      <a:satMod val="175000"/>
                      <a:alpha val="40000"/>
                    </a:schemeClr>
                  </a:glow>
                  <a:outerShdw blurRad="19685" dist="12700" dir="5400000" algn="tl" rotWithShape="0">
                    <a:schemeClr val="accent1">
                      <a:satMod val="130000"/>
                      <a:alpha val="60000"/>
                    </a:schemeClr>
                  </a:outerShdw>
                  <a:reflection blurRad="10000" stA="55000" endPos="48000" dist="500" dir="5400000" sy="-100000" algn="bl" rotWithShape="0"/>
                </a:effectLst>
              </a:rPr>
              <a:t> </a:t>
            </a:r>
            <a:r>
              <a:rPr lang="it-IT" sz="3200" b="1" cap="all" dirty="0" err="1">
                <a:ln/>
                <a:solidFill>
                  <a:schemeClr val="accent1"/>
                </a:solidFill>
                <a:effectLst>
                  <a:glow rad="228600">
                    <a:schemeClr val="accent6">
                      <a:satMod val="175000"/>
                      <a:alpha val="40000"/>
                    </a:schemeClr>
                  </a:glow>
                  <a:outerShdw blurRad="19685" dist="12700" dir="5400000" algn="tl" rotWithShape="0">
                    <a:schemeClr val="accent1">
                      <a:satMod val="130000"/>
                      <a:alpha val="60000"/>
                    </a:schemeClr>
                  </a:outerShdw>
                  <a:reflection blurRad="10000" stA="55000" endPos="48000" dist="500" dir="5400000" sy="-100000" algn="bl" rotWithShape="0"/>
                </a:effectLst>
              </a:rPr>
              <a:t>child</a:t>
            </a:r>
            <a:r>
              <a:rPr lang="it-IT" sz="3200" b="1" cap="all" dirty="0">
                <a:ln/>
                <a:solidFill>
                  <a:schemeClr val="accent1"/>
                </a:solidFill>
                <a:effectLst>
                  <a:glow rad="228600">
                    <a:schemeClr val="accent6">
                      <a:satMod val="175000"/>
                      <a:alpha val="40000"/>
                    </a:schemeClr>
                  </a:glow>
                  <a:outerShdw blurRad="19685" dist="12700" dir="5400000" algn="tl" rotWithShape="0">
                    <a:schemeClr val="accent1">
                      <a:satMod val="130000"/>
                      <a:alpha val="60000"/>
                    </a:schemeClr>
                  </a:outerShdw>
                  <a:reflection blurRad="10000" stA="55000" endPos="48000" dist="500" dir="5400000" sy="-100000" algn="bl" rotWithShape="0"/>
                </a:effectLst>
              </a:rPr>
              <a:t>: </a:t>
            </a:r>
            <a:r>
              <a:rPr lang="it-IT" sz="3200" b="1" cap="all" dirty="0" err="1">
                <a:ln/>
                <a:solidFill>
                  <a:schemeClr val="accent1"/>
                </a:solidFill>
                <a:effectLst>
                  <a:glow rad="228600">
                    <a:schemeClr val="accent6">
                      <a:satMod val="175000"/>
                      <a:alpha val="40000"/>
                    </a:schemeClr>
                  </a:glow>
                  <a:outerShdw blurRad="19685" dist="12700" dir="5400000" algn="tl" rotWithShape="0">
                    <a:schemeClr val="accent1">
                      <a:satMod val="130000"/>
                      <a:alpha val="60000"/>
                    </a:schemeClr>
                  </a:outerShdw>
                  <a:reflection blurRad="10000" stA="55000" endPos="48000" dist="500" dir="5400000" sy="-100000" algn="bl" rotWithShape="0"/>
                </a:effectLst>
              </a:rPr>
              <a:t>learning</a:t>
            </a:r>
            <a:r>
              <a:rPr lang="it-IT" sz="3200" b="1" cap="all" dirty="0">
                <a:ln/>
                <a:solidFill>
                  <a:schemeClr val="accent1"/>
                </a:solidFill>
                <a:effectLst>
                  <a:glow rad="228600">
                    <a:schemeClr val="accent6">
                      <a:satMod val="175000"/>
                      <a:alpha val="40000"/>
                    </a:schemeClr>
                  </a:glow>
                  <a:outerShdw blurRad="19685" dist="12700" dir="5400000" algn="tl" rotWithShape="0">
                    <a:schemeClr val="accent1">
                      <a:satMod val="130000"/>
                      <a:alpha val="60000"/>
                    </a:schemeClr>
                  </a:outerShdw>
                  <a:reflection blurRad="10000" stA="55000" endPos="48000" dist="500" dir="5400000" sy="-100000" algn="bl" rotWithShape="0"/>
                </a:effectLst>
              </a:rPr>
              <a:t> </a:t>
            </a:r>
            <a:r>
              <a:rPr lang="it-IT" sz="3200" b="1" cap="all" dirty="0" err="1">
                <a:ln/>
                <a:solidFill>
                  <a:schemeClr val="accent1"/>
                </a:solidFill>
                <a:effectLst>
                  <a:glow rad="228600">
                    <a:schemeClr val="accent6">
                      <a:satMod val="175000"/>
                      <a:alpha val="40000"/>
                    </a:schemeClr>
                  </a:glow>
                  <a:outerShdw blurRad="19685" dist="12700" dir="5400000" algn="tl" rotWithShape="0">
                    <a:schemeClr val="accent1">
                      <a:satMod val="130000"/>
                      <a:alpha val="60000"/>
                    </a:schemeClr>
                  </a:outerShdw>
                  <a:reflection blurRad="10000" stA="55000" endPos="48000" dist="500" dir="5400000" sy="-100000" algn="bl" rotWithShape="0"/>
                </a:effectLst>
              </a:rPr>
              <a:t>by</a:t>
            </a:r>
            <a:r>
              <a:rPr lang="it-IT" sz="3200" b="1" cap="all" dirty="0">
                <a:ln/>
                <a:solidFill>
                  <a:schemeClr val="accent1"/>
                </a:solidFill>
                <a:effectLst>
                  <a:glow rad="228600">
                    <a:schemeClr val="accent6">
                      <a:satMod val="175000"/>
                      <a:alpha val="40000"/>
                    </a:schemeClr>
                  </a:glow>
                  <a:outerShdw blurRad="19685" dist="12700" dir="5400000" algn="tl" rotWithShape="0">
                    <a:schemeClr val="accent1">
                      <a:satMod val="130000"/>
                      <a:alpha val="60000"/>
                    </a:schemeClr>
                  </a:outerShdw>
                  <a:reflection blurRad="10000" stA="55000" endPos="48000" dist="500" dir="5400000" sy="-100000" algn="bl" rotWithShape="0"/>
                </a:effectLst>
              </a:rPr>
              <a:t> </a:t>
            </a:r>
            <a:r>
              <a:rPr lang="it-IT" sz="3200" b="1" cap="all" dirty="0" err="1">
                <a:ln/>
                <a:solidFill>
                  <a:schemeClr val="accent1"/>
                </a:solidFill>
                <a:effectLst>
                  <a:glow rad="228600">
                    <a:schemeClr val="accent6">
                      <a:satMod val="175000"/>
                      <a:alpha val="40000"/>
                    </a:schemeClr>
                  </a:glow>
                  <a:outerShdw blurRad="19685" dist="12700" dir="5400000" algn="tl" rotWithShape="0">
                    <a:schemeClr val="accent1">
                      <a:satMod val="130000"/>
                      <a:alpha val="60000"/>
                    </a:schemeClr>
                  </a:outerShdw>
                  <a:reflection blurRad="10000" stA="55000" endPos="48000" dist="500" dir="5400000" sy="-100000" algn="bl" rotWithShape="0"/>
                </a:effectLst>
              </a:rPr>
              <a:t>doing</a:t>
            </a:r>
            <a:endParaRPr lang="it-IT" sz="3200" b="1" cap="all" dirty="0">
              <a:ln/>
              <a:solidFill>
                <a:schemeClr val="accent1"/>
              </a:solidFill>
              <a:effectLst>
                <a:glow rad="228600">
                  <a:schemeClr val="accent6">
                    <a:satMod val="175000"/>
                    <a:alpha val="40000"/>
                  </a:schemeClr>
                </a:glow>
                <a:outerShdw blurRad="19685" dist="12700" dir="5400000" algn="tl" rotWithShape="0">
                  <a:schemeClr val="accent1">
                    <a:satMod val="130000"/>
                    <a:alpha val="60000"/>
                  </a:schemeClr>
                </a:outerShdw>
                <a:reflection blurRad="10000" stA="55000" endPos="48000" dist="500" dir="5400000" sy="-100000" algn="bl" rotWithShape="0"/>
              </a:effectLst>
            </a:endParaRPr>
          </a:p>
          <a:p>
            <a:pPr algn="ctr"/>
            <a:r>
              <a:rPr lang="it-IT" sz="3200" b="1" cap="all" dirty="0">
                <a:ln/>
                <a:solidFill>
                  <a:schemeClr val="accent1"/>
                </a:solidFill>
                <a:effectLst>
                  <a:glow rad="228600">
                    <a:schemeClr val="accent6">
                      <a:satMod val="175000"/>
                      <a:alpha val="40000"/>
                    </a:schemeClr>
                  </a:glow>
                  <a:outerShdw blurRad="19685" dist="12700" dir="5400000" algn="tl" rotWithShape="0">
                    <a:schemeClr val="accent1">
                      <a:satMod val="130000"/>
                      <a:alpha val="60000"/>
                    </a:schemeClr>
                  </a:outerShdw>
                  <a:reflection blurRad="10000" stA="55000" endPos="48000" dist="500" dir="5400000" sy="-100000" algn="bl" rotWithShape="0"/>
                </a:effectLst>
              </a:rPr>
              <a:t>The 3 c’S – CONNECT, CONSTRUCT AND CREATE”</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Immagine 10" descr="Risultati immagini per bandiera europea"/>
          <p:cNvPicPr/>
          <p:nvPr/>
        </p:nvPicPr>
        <p:blipFill>
          <a:blip r:embed="rId2" cstate="print"/>
          <a:srcRect/>
          <a:stretch>
            <a:fillRect/>
          </a:stretch>
        </p:blipFill>
        <p:spPr bwMode="auto">
          <a:xfrm>
            <a:off x="467544" y="620688"/>
            <a:ext cx="8352928" cy="5832648"/>
          </a:xfrm>
          <a:prstGeom prst="rect">
            <a:avLst/>
          </a:prstGeom>
          <a:noFill/>
          <a:ln w="9525">
            <a:noFill/>
            <a:miter lim="800000"/>
            <a:headEnd/>
            <a:tailEnd/>
          </a:ln>
        </p:spPr>
      </p:pic>
      <p:pic>
        <p:nvPicPr>
          <p:cNvPr id="12" name="Immagine 11"/>
          <p:cNvPicPr/>
          <p:nvPr/>
        </p:nvPicPr>
        <p:blipFill>
          <a:blip r:embed="rId3" cstate="print"/>
          <a:srcRect l="20002" r="9990"/>
          <a:stretch>
            <a:fillRect/>
          </a:stretch>
        </p:blipFill>
        <p:spPr bwMode="auto">
          <a:xfrm flipH="1" flipV="1">
            <a:off x="611560" y="980728"/>
            <a:ext cx="1440160" cy="1588765"/>
          </a:xfrm>
          <a:prstGeom prst="rect">
            <a:avLst/>
          </a:prstGeom>
          <a:ln>
            <a:noFill/>
          </a:ln>
          <a:effectLst>
            <a:softEdge rad="112500"/>
          </a:effectLst>
        </p:spPr>
      </p:pic>
      <p:pic>
        <p:nvPicPr>
          <p:cNvPr id="13" name="Immagine 12"/>
          <p:cNvPicPr/>
          <p:nvPr/>
        </p:nvPicPr>
        <p:blipFill>
          <a:blip r:embed="rId4" cstate="print"/>
          <a:srcRect l="30000" t="16667" r="27500" b="13333"/>
          <a:stretch>
            <a:fillRect/>
          </a:stretch>
        </p:blipFill>
        <p:spPr bwMode="auto">
          <a:xfrm flipV="1">
            <a:off x="611560" y="4725144"/>
            <a:ext cx="1584176" cy="1663824"/>
          </a:xfrm>
          <a:prstGeom prst="rect">
            <a:avLst/>
          </a:prstGeom>
          <a:ln>
            <a:noFill/>
          </a:ln>
          <a:effectLst>
            <a:softEdge rad="112500"/>
          </a:effectLst>
        </p:spPr>
      </p:pic>
      <p:pic>
        <p:nvPicPr>
          <p:cNvPr id="15" name="Immagine 14"/>
          <p:cNvPicPr/>
          <p:nvPr/>
        </p:nvPicPr>
        <p:blipFill>
          <a:blip r:embed="rId5" cstate="print"/>
          <a:srcRect l="30003" r="9990"/>
          <a:stretch>
            <a:fillRect/>
          </a:stretch>
        </p:blipFill>
        <p:spPr bwMode="auto">
          <a:xfrm flipV="1">
            <a:off x="7092280" y="980728"/>
            <a:ext cx="1277491" cy="1449512"/>
          </a:xfrm>
          <a:prstGeom prst="rect">
            <a:avLst/>
          </a:prstGeom>
          <a:ln>
            <a:noFill/>
          </a:ln>
          <a:effectLst>
            <a:softEdge rad="112500"/>
          </a:effectLst>
        </p:spPr>
      </p:pic>
      <p:pic>
        <p:nvPicPr>
          <p:cNvPr id="16" name="Immagine 15"/>
          <p:cNvPicPr/>
          <p:nvPr/>
        </p:nvPicPr>
        <p:blipFill>
          <a:blip r:embed="rId6" cstate="print"/>
          <a:srcRect l="24603" r="22592" b="19991"/>
          <a:stretch>
            <a:fillRect/>
          </a:stretch>
        </p:blipFill>
        <p:spPr bwMode="auto">
          <a:xfrm flipV="1">
            <a:off x="683568" y="2852936"/>
            <a:ext cx="1440160" cy="1554857"/>
          </a:xfrm>
          <a:prstGeom prst="rect">
            <a:avLst/>
          </a:prstGeom>
          <a:ln>
            <a:noFill/>
          </a:ln>
          <a:effectLst>
            <a:softEdge rad="112500"/>
          </a:effectLst>
        </p:spPr>
      </p:pic>
      <p:pic>
        <p:nvPicPr>
          <p:cNvPr id="17" name="Immagine 16" descr="C:\Users\User\Desktop\Senza titolo-4.jpg"/>
          <p:cNvPicPr/>
          <p:nvPr/>
        </p:nvPicPr>
        <p:blipFill>
          <a:blip r:embed="rId7" cstate="print"/>
          <a:srcRect/>
          <a:stretch>
            <a:fillRect/>
          </a:stretch>
        </p:blipFill>
        <p:spPr bwMode="auto">
          <a:xfrm flipV="1">
            <a:off x="7164288" y="4653136"/>
            <a:ext cx="1430779" cy="1584176"/>
          </a:xfrm>
          <a:prstGeom prst="rect">
            <a:avLst/>
          </a:prstGeom>
          <a:ln>
            <a:noFill/>
          </a:ln>
          <a:effectLst>
            <a:softEdge rad="112500"/>
          </a:effectLst>
        </p:spPr>
      </p:pic>
      <p:pic>
        <p:nvPicPr>
          <p:cNvPr id="18" name="Immagine 17"/>
          <p:cNvPicPr/>
          <p:nvPr/>
        </p:nvPicPr>
        <p:blipFill>
          <a:blip r:embed="rId8" cstate="print"/>
          <a:srcRect l="27631" t="7895" r="15132" b="13158"/>
          <a:stretch>
            <a:fillRect/>
          </a:stretch>
        </p:blipFill>
        <p:spPr bwMode="auto">
          <a:xfrm flipH="1" flipV="1">
            <a:off x="7092280" y="2708920"/>
            <a:ext cx="1368152" cy="1656184"/>
          </a:xfrm>
          <a:prstGeom prst="rect">
            <a:avLst/>
          </a:prstGeom>
          <a:ln>
            <a:noFill/>
          </a:ln>
          <a:effectLst>
            <a:softEdge rad="112500"/>
          </a:effectLst>
        </p:spPr>
      </p:pic>
      <p:sp>
        <p:nvSpPr>
          <p:cNvPr id="19" name="Rettangolo 18"/>
          <p:cNvSpPr/>
          <p:nvPr/>
        </p:nvSpPr>
        <p:spPr>
          <a:xfrm>
            <a:off x="3419872" y="2780928"/>
            <a:ext cx="2225289" cy="1015663"/>
          </a:xfrm>
          <a:prstGeom prst="rect">
            <a:avLst/>
          </a:prstGeom>
        </p:spPr>
        <p:txBody>
          <a:bodyPr wrap="none">
            <a:spAutoFit/>
          </a:bodyPr>
          <a:lstStyle/>
          <a:p>
            <a:pPr algn="ctr"/>
            <a:r>
              <a:rPr lang="it-IT" sz="3000" kern="10" dirty="0">
                <a:ln w="9525">
                  <a:solidFill>
                    <a:srgbClr val="000000"/>
                  </a:solidFill>
                  <a:round/>
                  <a:headEnd/>
                  <a:tailEnd/>
                </a:ln>
                <a:solidFill>
                  <a:srgbClr val="FFFF00"/>
                </a:solidFill>
                <a:latin typeface="Comic Sans MS"/>
              </a:rPr>
              <a:t>OUR</a:t>
            </a:r>
          </a:p>
          <a:p>
            <a:pPr algn="ctr"/>
            <a:r>
              <a:rPr lang="it-IT" sz="3000" kern="10" dirty="0">
                <a:ln w="9525">
                  <a:solidFill>
                    <a:srgbClr val="000000"/>
                  </a:solidFill>
                  <a:round/>
                  <a:headEnd/>
                  <a:tailEnd/>
                </a:ln>
                <a:solidFill>
                  <a:srgbClr val="FFFF00"/>
                </a:solidFill>
                <a:latin typeface="Comic Sans MS"/>
              </a:rPr>
              <a:t>PARTNERS</a:t>
            </a:r>
            <a:endParaRPr lang="it-IT" sz="3000" dirty="0">
              <a:solidFill>
                <a:srgbClr val="FFFF00"/>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364" name="Picture 4" descr="Risultati immagini per insegnante bambini"/>
          <p:cNvPicPr>
            <a:picLocks noChangeAspect="1" noChangeArrowheads="1"/>
          </p:cNvPicPr>
          <p:nvPr/>
        </p:nvPicPr>
        <p:blipFill>
          <a:blip r:embed="rId2" cstate="print"/>
          <a:srcRect/>
          <a:stretch>
            <a:fillRect/>
          </a:stretch>
        </p:blipFill>
        <p:spPr bwMode="auto">
          <a:xfrm>
            <a:off x="4716016" y="3645024"/>
            <a:ext cx="4033181" cy="2686508"/>
          </a:xfrm>
          <a:prstGeom prst="rect">
            <a:avLst/>
          </a:prstGeom>
          <a:solidFill>
            <a:srgbClr val="FFFFFF">
              <a:shade val="85000"/>
            </a:srgbClr>
          </a:solidFill>
          <a:ln w="190500" cap="rnd">
            <a:solidFill>
              <a:srgbClr val="FFFFFF"/>
            </a:solidFill>
          </a:ln>
          <a:effectLst>
            <a:outerShdw blurRad="36195" dist="12700" dir="11400000" algn="tl" rotWithShape="0">
              <a:srgbClr val="000000">
                <a:alpha val="33000"/>
              </a:srgbClr>
            </a:outerShdw>
          </a:effectLst>
          <a:scene3d>
            <a:camera prst="perspectiveContrastingLeftFacing">
              <a:rot lat="540000" lon="2100000" rev="0"/>
            </a:camera>
            <a:lightRig rig="soft" dir="t"/>
          </a:scene3d>
          <a:sp3d contourW="12700" prstMaterial="matte">
            <a:bevelT w="63500" h="50800"/>
            <a:contourClr>
              <a:srgbClr val="C0C0C0"/>
            </a:contourClr>
          </a:sp3d>
        </p:spPr>
      </p:pic>
      <p:sp>
        <p:nvSpPr>
          <p:cNvPr id="15362" name="AutoShape 2" descr="Risultati immagini per bandiera finlandia"/>
          <p:cNvSpPr>
            <a:spLocks noChangeAspect="1" noChangeArrowheads="1"/>
          </p:cNvSpPr>
          <p:nvPr/>
        </p:nvSpPr>
        <p:spPr bwMode="auto">
          <a:xfrm>
            <a:off x="827584" y="-55756"/>
            <a:ext cx="304800" cy="574614"/>
          </a:xfrm>
          <a:prstGeom prst="rect">
            <a:avLst/>
          </a:prstGeom>
          <a:noFill/>
        </p:spPr>
        <p:txBody>
          <a:bodyPr vert="horz" wrap="square" lIns="91440" tIns="45720" rIns="91440" bIns="45720" numCol="1" anchor="t" anchorCtr="0" compatLnSpc="1">
            <a:prstTxWarp prst="textNoShape">
              <a:avLst/>
            </a:prstTxWarp>
          </a:bodyPr>
          <a:lstStyle/>
          <a:p>
            <a:endParaRPr lang="it-IT"/>
          </a:p>
        </p:txBody>
      </p:sp>
      <p:sp>
        <p:nvSpPr>
          <p:cNvPr id="7" name="CasellaDiTesto 6"/>
          <p:cNvSpPr txBox="1"/>
          <p:nvPr/>
        </p:nvSpPr>
        <p:spPr>
          <a:xfrm>
            <a:off x="251520" y="3010793"/>
            <a:ext cx="4896544" cy="4247317"/>
          </a:xfrm>
          <a:prstGeom prst="rect">
            <a:avLst/>
          </a:prstGeom>
          <a:noFill/>
        </p:spPr>
        <p:txBody>
          <a:bodyPr wrap="square" rtlCol="0">
            <a:spAutoFit/>
          </a:bodyPr>
          <a:lstStyle/>
          <a:p>
            <a:r>
              <a:rPr lang="it-IT" sz="2800" dirty="0">
                <a:latin typeface="Comic Sans MS" pitchFamily="66" charset="0"/>
              </a:rPr>
              <a:t>CHILDREN LEARN THROUGH:</a:t>
            </a:r>
          </a:p>
          <a:p>
            <a:endParaRPr lang="it-IT" dirty="0">
              <a:latin typeface="Comic Sans MS" pitchFamily="66" charset="0"/>
            </a:endParaRPr>
          </a:p>
          <a:p>
            <a:pPr marL="358775" indent="-358775" algn="just">
              <a:buFont typeface="Wingdings" pitchFamily="2" charset="2"/>
              <a:buChar char="v"/>
            </a:pPr>
            <a:r>
              <a:rPr lang="it-IT" sz="1600" dirty="0">
                <a:latin typeface="Comic Sans MS" pitchFamily="66" charset="0"/>
              </a:rPr>
              <a:t>The </a:t>
            </a:r>
            <a:r>
              <a:rPr lang="it-IT" sz="1600" dirty="0" err="1">
                <a:latin typeface="Comic Sans MS" pitchFamily="66" charset="0"/>
              </a:rPr>
              <a:t>construction</a:t>
            </a:r>
            <a:r>
              <a:rPr lang="it-IT" sz="1600" dirty="0">
                <a:latin typeface="Comic Sans MS" pitchFamily="66" charset="0"/>
              </a:rPr>
              <a:t> </a:t>
            </a:r>
            <a:r>
              <a:rPr lang="it-IT" sz="1600" dirty="0" err="1">
                <a:latin typeface="Comic Sans MS" pitchFamily="66" charset="0"/>
              </a:rPr>
              <a:t>of</a:t>
            </a:r>
            <a:r>
              <a:rPr lang="it-IT" sz="1600" dirty="0">
                <a:latin typeface="Comic Sans MS" pitchFamily="66" charset="0"/>
              </a:rPr>
              <a:t> </a:t>
            </a:r>
            <a:r>
              <a:rPr lang="it-IT" sz="1600" dirty="0" err="1">
                <a:latin typeface="Comic Sans MS" pitchFamily="66" charset="0"/>
              </a:rPr>
              <a:t>Knowledge</a:t>
            </a:r>
            <a:endParaRPr lang="it-IT" sz="1600" dirty="0">
              <a:latin typeface="Comic Sans MS" pitchFamily="66" charset="0"/>
            </a:endParaRPr>
          </a:p>
          <a:p>
            <a:pPr marL="358775" indent="-358775" algn="just">
              <a:buFont typeface="Wingdings" pitchFamily="2" charset="2"/>
              <a:buChar char="v"/>
            </a:pPr>
            <a:r>
              <a:rPr lang="it-IT" sz="1600" dirty="0">
                <a:latin typeface="Comic Sans MS" pitchFamily="66" charset="0"/>
              </a:rPr>
              <a:t>SOCIALIZATION</a:t>
            </a:r>
          </a:p>
          <a:p>
            <a:pPr marL="358775" indent="-358775" algn="just">
              <a:buFont typeface="Wingdings" pitchFamily="2" charset="2"/>
              <a:buChar char="v"/>
            </a:pPr>
            <a:r>
              <a:rPr lang="it-IT" sz="1600" dirty="0">
                <a:latin typeface="Comic Sans MS" pitchFamily="66" charset="0"/>
              </a:rPr>
              <a:t>The </a:t>
            </a:r>
            <a:r>
              <a:rPr lang="it-IT" sz="1600" dirty="0" err="1">
                <a:latin typeface="Comic Sans MS" pitchFamily="66" charset="0"/>
              </a:rPr>
              <a:t>Freedom</a:t>
            </a:r>
            <a:r>
              <a:rPr lang="it-IT" sz="1600" dirty="0">
                <a:latin typeface="Comic Sans MS" pitchFamily="66" charset="0"/>
              </a:rPr>
              <a:t> to </a:t>
            </a:r>
            <a:r>
              <a:rPr lang="it-IT" sz="1600" dirty="0" err="1">
                <a:latin typeface="Comic Sans MS" pitchFamily="66" charset="0"/>
              </a:rPr>
              <a:t>think</a:t>
            </a:r>
            <a:r>
              <a:rPr lang="it-IT" sz="1600" dirty="0">
                <a:latin typeface="Comic Sans MS" pitchFamily="66" charset="0"/>
              </a:rPr>
              <a:t>, to </a:t>
            </a:r>
            <a:r>
              <a:rPr lang="it-IT" sz="1600" dirty="0" err="1">
                <a:latin typeface="Comic Sans MS" pitchFamily="66" charset="0"/>
              </a:rPr>
              <a:t>ask</a:t>
            </a:r>
            <a:r>
              <a:rPr lang="it-IT" sz="1600" dirty="0">
                <a:latin typeface="Comic Sans MS" pitchFamily="66" charset="0"/>
              </a:rPr>
              <a:t> </a:t>
            </a:r>
            <a:r>
              <a:rPr lang="it-IT" sz="1600" dirty="0" err="1">
                <a:latin typeface="Comic Sans MS" pitchFamily="66" charset="0"/>
              </a:rPr>
              <a:t>questions</a:t>
            </a:r>
            <a:r>
              <a:rPr lang="it-IT" sz="1600" dirty="0">
                <a:latin typeface="Comic Sans MS" pitchFamily="66" charset="0"/>
              </a:rPr>
              <a:t>, to </a:t>
            </a:r>
            <a:r>
              <a:rPr lang="it-IT" sz="1600" dirty="0" err="1">
                <a:latin typeface="Comic Sans MS" pitchFamily="66" charset="0"/>
              </a:rPr>
              <a:t>refect</a:t>
            </a:r>
            <a:r>
              <a:rPr lang="it-IT" sz="1600" dirty="0">
                <a:latin typeface="Comic Sans MS" pitchFamily="66" charset="0"/>
              </a:rPr>
              <a:t> and </a:t>
            </a:r>
            <a:r>
              <a:rPr lang="it-IT" sz="1600" dirty="0" err="1">
                <a:latin typeface="Comic Sans MS" pitchFamily="66" charset="0"/>
              </a:rPr>
              <a:t>interact</a:t>
            </a:r>
            <a:r>
              <a:rPr lang="it-IT" sz="1600" dirty="0">
                <a:latin typeface="Comic Sans MS" pitchFamily="66" charset="0"/>
              </a:rPr>
              <a:t> with </a:t>
            </a:r>
            <a:r>
              <a:rPr lang="it-IT" sz="1600" dirty="0" err="1">
                <a:latin typeface="Comic Sans MS" pitchFamily="66" charset="0"/>
              </a:rPr>
              <a:t>ideas</a:t>
            </a:r>
            <a:r>
              <a:rPr lang="it-IT" sz="1600" dirty="0">
                <a:latin typeface="Comic Sans MS" pitchFamily="66" charset="0"/>
              </a:rPr>
              <a:t> and </a:t>
            </a:r>
            <a:r>
              <a:rPr lang="it-IT" sz="1600" dirty="0" err="1">
                <a:latin typeface="Comic Sans MS" pitchFamily="66" charset="0"/>
              </a:rPr>
              <a:t>objects</a:t>
            </a:r>
            <a:r>
              <a:rPr lang="it-IT" sz="1600" dirty="0">
                <a:latin typeface="Comic Sans MS" pitchFamily="66" charset="0"/>
              </a:rPr>
              <a:t> in </a:t>
            </a:r>
            <a:r>
              <a:rPr lang="it-IT" sz="1600" dirty="0" err="1">
                <a:latin typeface="Comic Sans MS" pitchFamily="66" charset="0"/>
              </a:rPr>
              <a:t>order</a:t>
            </a:r>
            <a:r>
              <a:rPr lang="it-IT" sz="1600" dirty="0">
                <a:latin typeface="Comic Sans MS" pitchFamily="66" charset="0"/>
              </a:rPr>
              <a:t> to </a:t>
            </a:r>
            <a:r>
              <a:rPr lang="it-IT" sz="1600" dirty="0" err="1">
                <a:latin typeface="Comic Sans MS" pitchFamily="66" charset="0"/>
              </a:rPr>
              <a:t>build</a:t>
            </a:r>
            <a:r>
              <a:rPr lang="it-IT" sz="1600" dirty="0">
                <a:latin typeface="Comic Sans MS" pitchFamily="66" charset="0"/>
              </a:rPr>
              <a:t> </a:t>
            </a:r>
            <a:r>
              <a:rPr lang="it-IT" sz="1600" dirty="0" err="1">
                <a:latin typeface="Comic Sans MS" pitchFamily="66" charset="0"/>
              </a:rPr>
              <a:t>meanings</a:t>
            </a:r>
            <a:r>
              <a:rPr lang="it-IT" sz="1600" dirty="0">
                <a:latin typeface="Comic Sans MS" pitchFamily="66" charset="0"/>
              </a:rPr>
              <a:t>. </a:t>
            </a:r>
          </a:p>
          <a:p>
            <a:pPr algn="just"/>
            <a:endParaRPr lang="it-IT" sz="1600" dirty="0">
              <a:latin typeface="Comic Sans MS" pitchFamily="66" charset="0"/>
            </a:endParaRPr>
          </a:p>
          <a:p>
            <a:pPr algn="just"/>
            <a:r>
              <a:rPr lang="it-IT" sz="1600" dirty="0">
                <a:latin typeface="Comic Sans MS" pitchFamily="66" charset="0"/>
              </a:rPr>
              <a:t>And so the </a:t>
            </a:r>
            <a:r>
              <a:rPr lang="it-IT" sz="1600" dirty="0" err="1">
                <a:latin typeface="Comic Sans MS" pitchFamily="66" charset="0"/>
              </a:rPr>
              <a:t>teacher</a:t>
            </a:r>
            <a:r>
              <a:rPr lang="it-IT" sz="1600" dirty="0">
                <a:latin typeface="Comic Sans MS" pitchFamily="66" charset="0"/>
              </a:rPr>
              <a:t> </a:t>
            </a:r>
            <a:r>
              <a:rPr lang="it-IT" sz="1600" dirty="0" err="1">
                <a:latin typeface="Comic Sans MS" pitchFamily="66" charset="0"/>
              </a:rPr>
              <a:t>is</a:t>
            </a:r>
            <a:r>
              <a:rPr lang="it-IT" sz="1600" dirty="0">
                <a:latin typeface="Comic Sans MS" pitchFamily="66" charset="0"/>
              </a:rPr>
              <a:t> a Facilitator:</a:t>
            </a:r>
          </a:p>
          <a:p>
            <a:pPr algn="just">
              <a:buFont typeface="Wingdings" pitchFamily="2" charset="2"/>
              <a:buChar char="v"/>
            </a:pPr>
            <a:r>
              <a:rPr lang="it-IT" sz="1600" dirty="0">
                <a:latin typeface="Comic Sans MS" pitchFamily="66" charset="0"/>
              </a:rPr>
              <a:t>  </a:t>
            </a:r>
            <a:r>
              <a:rPr lang="it-IT" sz="1600" dirty="0" err="1">
                <a:latin typeface="Comic Sans MS" pitchFamily="66" charset="0"/>
              </a:rPr>
              <a:t>raises</a:t>
            </a:r>
            <a:r>
              <a:rPr lang="it-IT" sz="1600" dirty="0">
                <a:latin typeface="Comic Sans MS" pitchFamily="66" charset="0"/>
              </a:rPr>
              <a:t> major </a:t>
            </a:r>
            <a:r>
              <a:rPr lang="it-IT" sz="1600" dirty="0" err="1">
                <a:latin typeface="Comic Sans MS" pitchFamily="66" charset="0"/>
              </a:rPr>
              <a:t>questions</a:t>
            </a:r>
            <a:endParaRPr lang="it-IT" sz="1600" dirty="0">
              <a:latin typeface="Comic Sans MS" pitchFamily="66" charset="0"/>
            </a:endParaRPr>
          </a:p>
          <a:p>
            <a:pPr algn="just">
              <a:buFont typeface="Wingdings" pitchFamily="2" charset="2"/>
              <a:buChar char="v"/>
            </a:pPr>
            <a:r>
              <a:rPr lang="it-IT" sz="1600" dirty="0">
                <a:latin typeface="Comic Sans MS" pitchFamily="66" charset="0"/>
              </a:rPr>
              <a:t> </a:t>
            </a:r>
            <a:r>
              <a:rPr lang="it-IT" sz="1600" dirty="0" err="1">
                <a:latin typeface="Comic Sans MS" pitchFamily="66" charset="0"/>
              </a:rPr>
              <a:t>organizes</a:t>
            </a:r>
            <a:r>
              <a:rPr lang="it-IT" sz="1600" dirty="0">
                <a:latin typeface="Comic Sans MS" pitchFamily="66" charset="0"/>
              </a:rPr>
              <a:t> </a:t>
            </a:r>
            <a:r>
              <a:rPr lang="it-IT" sz="1600" dirty="0" err="1">
                <a:latin typeface="Comic Sans MS" pitchFamily="66" charset="0"/>
              </a:rPr>
              <a:t>group</a:t>
            </a:r>
            <a:r>
              <a:rPr lang="it-IT" sz="1600" dirty="0">
                <a:latin typeface="Comic Sans MS" pitchFamily="66" charset="0"/>
              </a:rPr>
              <a:t> work </a:t>
            </a:r>
          </a:p>
          <a:p>
            <a:pPr algn="just"/>
            <a:r>
              <a:rPr lang="it-IT" sz="1600" dirty="0">
                <a:latin typeface="Comic Sans MS" pitchFamily="66" charset="0"/>
              </a:rPr>
              <a:t>     (</a:t>
            </a:r>
            <a:r>
              <a:rPr lang="it-IT" sz="1600" dirty="0" err="1">
                <a:latin typeface="Comic Sans MS" pitchFamily="66" charset="0"/>
              </a:rPr>
              <a:t>cooperative-learning</a:t>
            </a:r>
            <a:r>
              <a:rPr lang="it-IT" sz="1600" dirty="0">
                <a:latin typeface="Comic Sans MS" pitchFamily="66" charset="0"/>
              </a:rPr>
              <a:t>).</a:t>
            </a:r>
          </a:p>
          <a:p>
            <a:pPr algn="r"/>
            <a:endParaRPr lang="it-IT" dirty="0">
              <a:latin typeface="Comic Sans MS" pitchFamily="66" charset="0"/>
            </a:endParaRPr>
          </a:p>
          <a:p>
            <a:pPr algn="r"/>
            <a:endParaRPr lang="it-IT" dirty="0"/>
          </a:p>
        </p:txBody>
      </p:sp>
      <p:sp>
        <p:nvSpPr>
          <p:cNvPr id="2" name="Titolo 1"/>
          <p:cNvSpPr>
            <a:spLocks noGrp="1"/>
          </p:cNvSpPr>
          <p:nvPr>
            <p:ph type="ctrTitle"/>
          </p:nvPr>
        </p:nvSpPr>
        <p:spPr>
          <a:xfrm>
            <a:off x="323528" y="548680"/>
            <a:ext cx="8496944" cy="2060141"/>
          </a:xfrm>
        </p:spPr>
        <p:txBody>
          <a:bodyPr>
            <a:noAutofit/>
          </a:bodyPr>
          <a:lstStyle/>
          <a:p>
            <a:pPr algn="just"/>
            <a:r>
              <a:rPr lang="it-IT" sz="2000" dirty="0">
                <a:latin typeface="Comic Sans MS" pitchFamily="66" charset="0"/>
              </a:rPr>
              <a:t>In </a:t>
            </a:r>
            <a:r>
              <a:rPr lang="it-IT" sz="2000" dirty="0" err="1">
                <a:latin typeface="Comic Sans MS" pitchFamily="66" charset="0"/>
              </a:rPr>
              <a:t>this</a:t>
            </a:r>
            <a:r>
              <a:rPr lang="it-IT" sz="2000" dirty="0">
                <a:latin typeface="Comic Sans MS" pitchFamily="66" charset="0"/>
              </a:rPr>
              <a:t> </a:t>
            </a:r>
            <a:r>
              <a:rPr lang="it-IT" sz="2000" dirty="0" err="1">
                <a:latin typeface="Comic Sans MS" pitchFamily="66" charset="0"/>
              </a:rPr>
              <a:t>project</a:t>
            </a:r>
            <a:r>
              <a:rPr lang="it-IT" sz="2000" dirty="0">
                <a:latin typeface="Comic Sans MS" pitchFamily="66" charset="0"/>
              </a:rPr>
              <a:t> </a:t>
            </a:r>
            <a:r>
              <a:rPr lang="it-IT" sz="2000" dirty="0" err="1">
                <a:latin typeface="Comic Sans MS" pitchFamily="66" charset="0"/>
              </a:rPr>
              <a:t>we</a:t>
            </a:r>
            <a:r>
              <a:rPr lang="it-IT" sz="2000" dirty="0">
                <a:latin typeface="Comic Sans MS" pitchFamily="66" charset="0"/>
              </a:rPr>
              <a:t> </a:t>
            </a:r>
            <a:r>
              <a:rPr lang="it-IT" sz="2000" dirty="0" err="1">
                <a:latin typeface="Comic Sans MS" pitchFamily="66" charset="0"/>
              </a:rPr>
              <a:t>will</a:t>
            </a:r>
            <a:r>
              <a:rPr lang="it-IT" sz="2000" dirty="0">
                <a:latin typeface="Comic Sans MS" pitchFamily="66" charset="0"/>
              </a:rPr>
              <a:t> focus on Social </a:t>
            </a:r>
            <a:r>
              <a:rPr lang="it-IT" sz="2000" dirty="0" err="1">
                <a:latin typeface="Comic Sans MS" pitchFamily="66" charset="0"/>
              </a:rPr>
              <a:t>Constructivism</a:t>
            </a:r>
            <a:r>
              <a:rPr lang="it-IT" sz="2000" dirty="0">
                <a:latin typeface="Comic Sans MS" pitchFamily="66" charset="0"/>
              </a:rPr>
              <a:t> or </a:t>
            </a:r>
            <a:r>
              <a:rPr lang="it-IT" sz="2000" dirty="0" err="1">
                <a:latin typeface="Comic Sans MS" pitchFamily="66" charset="0"/>
              </a:rPr>
              <a:t>Learner</a:t>
            </a:r>
            <a:r>
              <a:rPr lang="it-IT" sz="2000" dirty="0">
                <a:latin typeface="Comic Sans MS" pitchFamily="66" charset="0"/>
              </a:rPr>
              <a:t> </a:t>
            </a:r>
            <a:r>
              <a:rPr lang="it-IT" sz="2000" dirty="0" err="1">
                <a:latin typeface="Comic Sans MS" pitchFamily="66" charset="0"/>
              </a:rPr>
              <a:t>Centered</a:t>
            </a:r>
            <a:r>
              <a:rPr lang="it-IT" sz="2000" dirty="0">
                <a:latin typeface="Comic Sans MS" pitchFamily="66" charset="0"/>
              </a:rPr>
              <a:t> </a:t>
            </a:r>
            <a:r>
              <a:rPr lang="it-IT" sz="2000" dirty="0" err="1">
                <a:latin typeface="Comic Sans MS" pitchFamily="66" charset="0"/>
              </a:rPr>
              <a:t>Theories</a:t>
            </a:r>
            <a:r>
              <a:rPr lang="it-IT" sz="2000" dirty="0">
                <a:latin typeface="Comic Sans MS" pitchFamily="66" charset="0"/>
              </a:rPr>
              <a:t>. </a:t>
            </a:r>
            <a:r>
              <a:rPr lang="it-IT" sz="2000" dirty="0" err="1">
                <a:latin typeface="Comic Sans MS" pitchFamily="66" charset="0"/>
              </a:rPr>
              <a:t>Constructivism</a:t>
            </a:r>
            <a:r>
              <a:rPr lang="it-IT" sz="2000" dirty="0">
                <a:latin typeface="Comic Sans MS" pitchFamily="66" charset="0"/>
              </a:rPr>
              <a:t> </a:t>
            </a:r>
            <a:r>
              <a:rPr lang="it-IT" sz="2000" dirty="0" err="1">
                <a:latin typeface="Comic Sans MS" pitchFamily="66" charset="0"/>
              </a:rPr>
              <a:t>is</a:t>
            </a:r>
            <a:r>
              <a:rPr lang="it-IT" sz="2000" dirty="0">
                <a:latin typeface="Comic Sans MS" pitchFamily="66" charset="0"/>
              </a:rPr>
              <a:t> a </a:t>
            </a:r>
            <a:r>
              <a:rPr lang="it-IT" sz="2000" dirty="0" err="1">
                <a:latin typeface="Comic Sans MS" pitchFamily="66" charset="0"/>
              </a:rPr>
              <a:t>theory</a:t>
            </a:r>
            <a:r>
              <a:rPr lang="it-IT" sz="2000" dirty="0">
                <a:latin typeface="Comic Sans MS" pitchFamily="66" charset="0"/>
              </a:rPr>
              <a:t> of </a:t>
            </a:r>
            <a:r>
              <a:rPr lang="it-IT" sz="2000" dirty="0" err="1">
                <a:latin typeface="Comic Sans MS" pitchFamily="66" charset="0"/>
              </a:rPr>
              <a:t>knowledge</a:t>
            </a:r>
            <a:r>
              <a:rPr lang="it-IT" sz="2000" dirty="0">
                <a:latin typeface="Comic Sans MS" pitchFamily="66" charset="0"/>
              </a:rPr>
              <a:t>, </a:t>
            </a:r>
            <a:r>
              <a:rPr lang="it-IT" sz="2000" dirty="0" err="1">
                <a:latin typeface="Comic Sans MS" pitchFamily="66" charset="0"/>
              </a:rPr>
              <a:t>not</a:t>
            </a:r>
            <a:r>
              <a:rPr lang="it-IT" sz="2000" dirty="0">
                <a:latin typeface="Comic Sans MS" pitchFamily="66" charset="0"/>
              </a:rPr>
              <a:t> a </a:t>
            </a:r>
            <a:r>
              <a:rPr lang="it-IT" sz="2000" dirty="0" err="1">
                <a:latin typeface="Comic Sans MS" pitchFamily="66" charset="0"/>
              </a:rPr>
              <a:t>didactic</a:t>
            </a:r>
            <a:r>
              <a:rPr lang="it-IT" sz="2000" dirty="0">
                <a:latin typeface="Comic Sans MS" pitchFamily="66" charset="0"/>
              </a:rPr>
              <a:t> </a:t>
            </a:r>
            <a:r>
              <a:rPr lang="it-IT" sz="2000" dirty="0" err="1">
                <a:latin typeface="Comic Sans MS" pitchFamily="66" charset="0"/>
              </a:rPr>
              <a:t>method</a:t>
            </a:r>
            <a:r>
              <a:rPr lang="it-IT" sz="2000" dirty="0">
                <a:latin typeface="Comic Sans MS" pitchFamily="66" charset="0"/>
              </a:rPr>
              <a:t>, </a:t>
            </a:r>
            <a:r>
              <a:rPr lang="it-IT" sz="2000" dirty="0" err="1">
                <a:latin typeface="Comic Sans MS" pitchFamily="66" charset="0"/>
              </a:rPr>
              <a:t>which</a:t>
            </a:r>
            <a:r>
              <a:rPr lang="it-IT" sz="2000" dirty="0">
                <a:latin typeface="Comic Sans MS" pitchFamily="66" charset="0"/>
              </a:rPr>
              <a:t> </a:t>
            </a:r>
            <a:r>
              <a:rPr lang="it-IT" sz="2000" dirty="0" err="1">
                <a:latin typeface="Comic Sans MS" pitchFamily="66" charset="0"/>
              </a:rPr>
              <a:t>tries</a:t>
            </a:r>
            <a:r>
              <a:rPr lang="it-IT" sz="2000" dirty="0">
                <a:latin typeface="Comic Sans MS" pitchFamily="66" charset="0"/>
              </a:rPr>
              <a:t> to </a:t>
            </a:r>
            <a:r>
              <a:rPr lang="it-IT" sz="2000" dirty="0" err="1">
                <a:latin typeface="Comic Sans MS" pitchFamily="66" charset="0"/>
              </a:rPr>
              <a:t>explain</a:t>
            </a:r>
            <a:r>
              <a:rPr lang="it-IT" sz="2000" dirty="0">
                <a:latin typeface="Comic Sans MS" pitchFamily="66" charset="0"/>
              </a:rPr>
              <a:t> the general way in </a:t>
            </a:r>
            <a:r>
              <a:rPr lang="it-IT" sz="2000" dirty="0" err="1">
                <a:latin typeface="Comic Sans MS" pitchFamily="66" charset="0"/>
              </a:rPr>
              <a:t>which</a:t>
            </a:r>
            <a:r>
              <a:rPr lang="it-IT" sz="2000" dirty="0">
                <a:latin typeface="Comic Sans MS" pitchFamily="66" charset="0"/>
              </a:rPr>
              <a:t> </a:t>
            </a:r>
            <a:r>
              <a:rPr lang="it-IT" sz="2000" dirty="0" err="1">
                <a:latin typeface="Comic Sans MS" pitchFamily="66" charset="0"/>
              </a:rPr>
              <a:t>people</a:t>
            </a:r>
            <a:r>
              <a:rPr lang="it-IT" sz="2000" dirty="0">
                <a:latin typeface="Comic Sans MS" pitchFamily="66" charset="0"/>
              </a:rPr>
              <a:t> </a:t>
            </a:r>
            <a:r>
              <a:rPr lang="it-IT" sz="2000" dirty="0" err="1">
                <a:latin typeface="Comic Sans MS" pitchFamily="66" charset="0"/>
              </a:rPr>
              <a:t>learn</a:t>
            </a:r>
            <a:r>
              <a:rPr lang="it-IT" sz="2000" dirty="0">
                <a:latin typeface="Comic Sans MS" pitchFamily="66" charset="0"/>
              </a:rPr>
              <a:t>. The </a:t>
            </a:r>
            <a:r>
              <a:rPr lang="it-IT" sz="2000" dirty="0" err="1">
                <a:latin typeface="Comic Sans MS" pitchFamily="66" charset="0"/>
              </a:rPr>
              <a:t>constructivist</a:t>
            </a:r>
            <a:r>
              <a:rPr lang="it-IT" sz="2000" dirty="0">
                <a:latin typeface="Comic Sans MS" pitchFamily="66" charset="0"/>
              </a:rPr>
              <a:t> </a:t>
            </a:r>
            <a:r>
              <a:rPr lang="it-IT" sz="2000" dirty="0" err="1">
                <a:latin typeface="Comic Sans MS" pitchFamily="66" charset="0"/>
              </a:rPr>
              <a:t>didactic</a:t>
            </a:r>
            <a:r>
              <a:rPr lang="it-IT" sz="2000" dirty="0">
                <a:latin typeface="Comic Sans MS" pitchFamily="66" charset="0"/>
              </a:rPr>
              <a:t> </a:t>
            </a:r>
            <a:r>
              <a:rPr lang="it-IT" sz="2000" dirty="0" err="1">
                <a:latin typeface="Comic Sans MS" pitchFamily="66" charset="0"/>
              </a:rPr>
              <a:t>that</a:t>
            </a:r>
            <a:r>
              <a:rPr lang="it-IT" sz="2000" dirty="0">
                <a:latin typeface="Comic Sans MS" pitchFamily="66" charset="0"/>
              </a:rPr>
              <a:t> </a:t>
            </a:r>
            <a:r>
              <a:rPr lang="it-IT" sz="2000" dirty="0" err="1">
                <a:latin typeface="Comic Sans MS" pitchFamily="66" charset="0"/>
              </a:rPr>
              <a:t>stems</a:t>
            </a:r>
            <a:r>
              <a:rPr lang="it-IT" sz="2000" dirty="0">
                <a:latin typeface="Comic Sans MS" pitchFamily="66" charset="0"/>
              </a:rPr>
              <a:t> from </a:t>
            </a:r>
            <a:r>
              <a:rPr lang="it-IT" sz="2000" dirty="0" err="1">
                <a:latin typeface="Comic Sans MS" pitchFamily="66" charset="0"/>
              </a:rPr>
              <a:t>these</a:t>
            </a:r>
            <a:r>
              <a:rPr lang="it-IT" sz="2000" dirty="0">
                <a:latin typeface="Comic Sans MS" pitchFamily="66" charset="0"/>
              </a:rPr>
              <a:t> </a:t>
            </a:r>
            <a:r>
              <a:rPr lang="it-IT" sz="2000" dirty="0" err="1">
                <a:latin typeface="Comic Sans MS" pitchFamily="66" charset="0"/>
              </a:rPr>
              <a:t>theories</a:t>
            </a:r>
            <a:r>
              <a:rPr lang="it-IT" sz="2000" dirty="0">
                <a:latin typeface="Comic Sans MS" pitchFamily="66" charset="0"/>
              </a:rPr>
              <a:t> </a:t>
            </a:r>
            <a:r>
              <a:rPr lang="it-IT" sz="2000" dirty="0" err="1">
                <a:latin typeface="Comic Sans MS" pitchFamily="66" charset="0"/>
              </a:rPr>
              <a:t>changes</a:t>
            </a:r>
            <a:r>
              <a:rPr lang="it-IT" sz="2000" dirty="0">
                <a:latin typeface="Comic Sans MS" pitchFamily="66" charset="0"/>
              </a:rPr>
              <a:t> the </a:t>
            </a:r>
            <a:r>
              <a:rPr lang="it-IT" sz="2000" dirty="0" err="1">
                <a:latin typeface="Comic Sans MS" pitchFamily="66" charset="0"/>
              </a:rPr>
              <a:t>meaning</a:t>
            </a:r>
            <a:r>
              <a:rPr lang="it-IT" sz="2000" dirty="0">
                <a:latin typeface="Comic Sans MS" pitchFamily="66" charset="0"/>
              </a:rPr>
              <a:t> of </a:t>
            </a:r>
            <a:r>
              <a:rPr lang="it-IT" sz="2000" dirty="0" err="1">
                <a:latin typeface="Comic Sans MS" pitchFamily="66" charset="0"/>
              </a:rPr>
              <a:t>learning</a:t>
            </a:r>
            <a:r>
              <a:rPr lang="it-IT" sz="2000" dirty="0">
                <a:latin typeface="Comic Sans MS" pitchFamily="66" charset="0"/>
              </a:rPr>
              <a:t>, the </a:t>
            </a:r>
            <a:r>
              <a:rPr lang="it-IT" sz="2000" dirty="0" err="1">
                <a:latin typeface="Comic Sans MS" pitchFamily="66" charset="0"/>
              </a:rPr>
              <a:t>role</a:t>
            </a:r>
            <a:r>
              <a:rPr lang="it-IT" sz="2000" dirty="0">
                <a:latin typeface="Comic Sans MS" pitchFamily="66" charset="0"/>
              </a:rPr>
              <a:t> of the </a:t>
            </a:r>
            <a:r>
              <a:rPr lang="it-IT" sz="2000" dirty="0" err="1">
                <a:latin typeface="Comic Sans MS" pitchFamily="66" charset="0"/>
              </a:rPr>
              <a:t>teacher</a:t>
            </a:r>
            <a:r>
              <a:rPr lang="it-IT" sz="2000" dirty="0">
                <a:latin typeface="Comic Sans MS" pitchFamily="66" charset="0"/>
              </a:rPr>
              <a:t>, </a:t>
            </a:r>
            <a:r>
              <a:rPr lang="it-IT" sz="2000" dirty="0" err="1">
                <a:latin typeface="Comic Sans MS" pitchFamily="66" charset="0"/>
              </a:rPr>
              <a:t>his</a:t>
            </a:r>
            <a:r>
              <a:rPr lang="it-IT" sz="2000" dirty="0">
                <a:latin typeface="Comic Sans MS" pitchFamily="66" charset="0"/>
              </a:rPr>
              <a:t> </a:t>
            </a:r>
            <a:r>
              <a:rPr lang="it-IT" sz="2000" dirty="0" err="1">
                <a:latin typeface="Comic Sans MS" pitchFamily="66" charset="0"/>
              </a:rPr>
              <a:t>relationship</a:t>
            </a:r>
            <a:r>
              <a:rPr lang="it-IT" sz="2000" dirty="0">
                <a:latin typeface="Comic Sans MS" pitchFamily="66" charset="0"/>
              </a:rPr>
              <a:t> with the </a:t>
            </a:r>
            <a:r>
              <a:rPr lang="it-IT" sz="2000" dirty="0" err="1">
                <a:latin typeface="Comic Sans MS" pitchFamily="66" charset="0"/>
              </a:rPr>
              <a:t>pupil</a:t>
            </a:r>
            <a:r>
              <a:rPr lang="it-IT" sz="2000" dirty="0">
                <a:latin typeface="Comic Sans MS" pitchFamily="66" charset="0"/>
              </a:rPr>
              <a:t> and of the </a:t>
            </a:r>
            <a:r>
              <a:rPr lang="it-IT" sz="2000" dirty="0" err="1">
                <a:latin typeface="Comic Sans MS" pitchFamily="66" charset="0"/>
              </a:rPr>
              <a:t>pupils</a:t>
            </a:r>
            <a:r>
              <a:rPr lang="it-IT" sz="2000" dirty="0">
                <a:latin typeface="Comic Sans MS" pitchFamily="66" charset="0"/>
              </a:rPr>
              <a:t> </a:t>
            </a:r>
            <a:r>
              <a:rPr lang="it-IT" sz="2000" dirty="0" err="1">
                <a:latin typeface="Comic Sans MS" pitchFamily="66" charset="0"/>
              </a:rPr>
              <a:t>among</a:t>
            </a:r>
            <a:r>
              <a:rPr lang="it-IT" sz="2000" dirty="0">
                <a:latin typeface="Comic Sans MS" pitchFamily="66" charset="0"/>
              </a:rPr>
              <a:t> </a:t>
            </a:r>
            <a:r>
              <a:rPr lang="it-IT" sz="2000" dirty="0" err="1">
                <a:latin typeface="Comic Sans MS" pitchFamily="66" charset="0"/>
              </a:rPr>
              <a:t>themselves</a:t>
            </a:r>
            <a:r>
              <a:rPr lang="it-IT" sz="2000" dirty="0">
                <a:latin typeface="Comic Sans MS" pitchFamily="66" charset="0"/>
              </a:rPr>
              <a:t>. The </a:t>
            </a:r>
            <a:r>
              <a:rPr lang="it-IT" sz="2000" dirty="0" err="1">
                <a:latin typeface="Comic Sans MS" pitchFamily="66" charset="0"/>
              </a:rPr>
              <a:t>teacher</a:t>
            </a:r>
            <a:r>
              <a:rPr lang="it-IT" sz="2000" dirty="0">
                <a:latin typeface="Comic Sans MS" pitchFamily="66" charset="0"/>
              </a:rPr>
              <a:t>: </a:t>
            </a:r>
            <a:r>
              <a:rPr lang="it-IT" sz="2000" dirty="0" err="1">
                <a:latin typeface="Comic Sans MS" pitchFamily="66" charset="0"/>
              </a:rPr>
              <a:t>teaches</a:t>
            </a:r>
            <a:r>
              <a:rPr lang="it-IT" sz="2000" dirty="0">
                <a:latin typeface="Comic Sans MS" pitchFamily="66" charset="0"/>
              </a:rPr>
              <a:t>,</a:t>
            </a:r>
            <a:r>
              <a:rPr lang="it-IT" sz="2000" dirty="0" err="1">
                <a:latin typeface="Comic Sans MS" pitchFamily="66" charset="0"/>
              </a:rPr>
              <a:t>suggests</a:t>
            </a:r>
            <a:r>
              <a:rPr lang="it-IT" sz="2000" dirty="0">
                <a:latin typeface="Comic Sans MS" pitchFamily="66" charset="0"/>
              </a:rPr>
              <a:t> </a:t>
            </a:r>
            <a:r>
              <a:rPr lang="it-IT" sz="2000" dirty="0" err="1">
                <a:latin typeface="Comic Sans MS" pitchFamily="66" charset="0"/>
              </a:rPr>
              <a:t>but</a:t>
            </a:r>
            <a:r>
              <a:rPr lang="it-IT" sz="2000" dirty="0">
                <a:latin typeface="Comic Sans MS" pitchFamily="66" charset="0"/>
              </a:rPr>
              <a:t> at the </a:t>
            </a:r>
            <a:r>
              <a:rPr lang="it-IT" sz="2000" dirty="0" err="1">
                <a:latin typeface="Comic Sans MS" pitchFamily="66" charset="0"/>
              </a:rPr>
              <a:t>same</a:t>
            </a:r>
            <a:r>
              <a:rPr lang="it-IT" sz="2000" dirty="0">
                <a:latin typeface="Comic Sans MS" pitchFamily="66" charset="0"/>
              </a:rPr>
              <a:t> time </a:t>
            </a:r>
            <a:r>
              <a:rPr lang="it-IT" sz="2000" dirty="0" err="1">
                <a:latin typeface="Comic Sans MS" pitchFamily="66" charset="0"/>
              </a:rPr>
              <a:t>allows</a:t>
            </a:r>
            <a:r>
              <a:rPr lang="it-IT" sz="2000" dirty="0">
                <a:latin typeface="Comic Sans MS" pitchFamily="66" charset="0"/>
              </a:rPr>
              <a:t> </a:t>
            </a:r>
            <a:r>
              <a:rPr lang="it-IT" sz="2000" dirty="0" err="1">
                <a:latin typeface="Comic Sans MS" pitchFamily="66" charset="0"/>
              </a:rPr>
              <a:t>children</a:t>
            </a:r>
            <a:r>
              <a:rPr lang="it-IT" sz="2000" dirty="0">
                <a:latin typeface="Comic Sans MS" pitchFamily="66" charset="0"/>
              </a:rPr>
              <a:t> to </a:t>
            </a:r>
            <a:r>
              <a:rPr lang="it-IT" sz="2000" dirty="0" err="1">
                <a:latin typeface="Comic Sans MS" pitchFamily="66" charset="0"/>
              </a:rPr>
              <a:t>experiment</a:t>
            </a:r>
            <a:r>
              <a:rPr lang="it-IT" sz="2000" dirty="0">
                <a:latin typeface="Comic Sans MS" pitchFamily="66" charset="0"/>
              </a:rPr>
              <a:t> and to </a:t>
            </a:r>
            <a:r>
              <a:rPr lang="it-IT" sz="2000" dirty="0" err="1">
                <a:latin typeface="Comic Sans MS" pitchFamily="66" charset="0"/>
              </a:rPr>
              <a:t>ask</a:t>
            </a:r>
            <a:r>
              <a:rPr lang="it-IT" sz="2000" dirty="0">
                <a:latin typeface="Comic Sans MS" pitchFamily="66" charset="0"/>
              </a:rPr>
              <a:t> </a:t>
            </a:r>
            <a:r>
              <a:rPr lang="it-IT" sz="2000" dirty="0" err="1">
                <a:latin typeface="Comic Sans MS" pitchFamily="66" charset="0"/>
              </a:rPr>
              <a:t>questions</a:t>
            </a:r>
            <a:r>
              <a:rPr lang="it-IT" sz="2000" dirty="0">
                <a:latin typeface="Comic Sans MS" pitchFamily="66" charset="0"/>
              </a:rPr>
              <a:t>.</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ttangolo 4"/>
          <p:cNvSpPr/>
          <p:nvPr/>
        </p:nvSpPr>
        <p:spPr>
          <a:xfrm>
            <a:off x="-427812" y="814940"/>
            <a:ext cx="9540552" cy="369332"/>
          </a:xfrm>
          <a:prstGeom prst="rect">
            <a:avLst/>
          </a:prstGeom>
        </p:spPr>
        <p:txBody>
          <a:bodyPr wrap="square">
            <a:spAutoFit/>
          </a:bodyPr>
          <a:lstStyle/>
          <a:p>
            <a:pPr algn="ctr"/>
            <a:r>
              <a:rPr lang="it-IT" i="1" dirty="0" err="1">
                <a:solidFill>
                  <a:schemeClr val="accent6">
                    <a:lumMod val="50000"/>
                  </a:schemeClr>
                </a:solidFill>
                <a:latin typeface="Comic Sans MS" pitchFamily="66" charset="0"/>
              </a:rPr>
              <a:t>Learning</a:t>
            </a:r>
            <a:r>
              <a:rPr lang="it-IT" i="1" dirty="0">
                <a:solidFill>
                  <a:schemeClr val="accent6">
                    <a:lumMod val="50000"/>
                  </a:schemeClr>
                </a:solidFill>
                <a:latin typeface="Comic Sans MS" pitchFamily="66" charset="0"/>
              </a:rPr>
              <a:t> </a:t>
            </a:r>
            <a:r>
              <a:rPr lang="it-IT" i="1" dirty="0" err="1">
                <a:solidFill>
                  <a:schemeClr val="accent6">
                    <a:lumMod val="50000"/>
                  </a:schemeClr>
                </a:solidFill>
                <a:latin typeface="Comic Sans MS" pitchFamily="66" charset="0"/>
              </a:rPr>
              <a:t>is</a:t>
            </a:r>
            <a:r>
              <a:rPr lang="it-IT" i="1" dirty="0">
                <a:solidFill>
                  <a:schemeClr val="accent6">
                    <a:lumMod val="50000"/>
                  </a:schemeClr>
                </a:solidFill>
                <a:latin typeface="Comic Sans MS" pitchFamily="66" charset="0"/>
              </a:rPr>
              <a:t> </a:t>
            </a:r>
            <a:r>
              <a:rPr lang="it-IT" i="1" dirty="0" err="1">
                <a:solidFill>
                  <a:schemeClr val="accent6">
                    <a:lumMod val="50000"/>
                  </a:schemeClr>
                </a:solidFill>
                <a:latin typeface="Comic Sans MS" pitchFamily="66" charset="0"/>
              </a:rPr>
              <a:t>not</a:t>
            </a:r>
            <a:r>
              <a:rPr lang="it-IT" i="1" dirty="0">
                <a:solidFill>
                  <a:schemeClr val="accent6">
                    <a:lumMod val="50000"/>
                  </a:schemeClr>
                </a:solidFill>
                <a:latin typeface="Comic Sans MS" pitchFamily="66" charset="0"/>
              </a:rPr>
              <a:t> </a:t>
            </a:r>
            <a:r>
              <a:rPr lang="it-IT" i="1" dirty="0" err="1">
                <a:solidFill>
                  <a:schemeClr val="accent6">
                    <a:lumMod val="50000"/>
                  </a:schemeClr>
                </a:solidFill>
                <a:latin typeface="Comic Sans MS" pitchFamily="66" charset="0"/>
              </a:rPr>
              <a:t>only</a:t>
            </a:r>
            <a:r>
              <a:rPr lang="it-IT" i="1" dirty="0">
                <a:solidFill>
                  <a:schemeClr val="accent6">
                    <a:lumMod val="50000"/>
                  </a:schemeClr>
                </a:solidFill>
                <a:latin typeface="Comic Sans MS" pitchFamily="66" charset="0"/>
              </a:rPr>
              <a:t> </a:t>
            </a:r>
            <a:r>
              <a:rPr lang="it-IT" i="1" dirty="0" err="1">
                <a:solidFill>
                  <a:schemeClr val="accent6">
                    <a:lumMod val="50000"/>
                  </a:schemeClr>
                </a:solidFill>
                <a:latin typeface="Comic Sans MS" pitchFamily="66" charset="0"/>
              </a:rPr>
              <a:t>an</a:t>
            </a:r>
            <a:r>
              <a:rPr lang="it-IT" i="1" dirty="0">
                <a:solidFill>
                  <a:schemeClr val="accent6">
                    <a:lumMod val="50000"/>
                  </a:schemeClr>
                </a:solidFill>
                <a:latin typeface="Comic Sans MS" pitchFamily="66" charset="0"/>
              </a:rPr>
              <a:t> </a:t>
            </a:r>
            <a:r>
              <a:rPr lang="it-IT" i="1" dirty="0" err="1">
                <a:solidFill>
                  <a:schemeClr val="accent6">
                    <a:lumMod val="50000"/>
                  </a:schemeClr>
                </a:solidFill>
                <a:latin typeface="Comic Sans MS" pitchFamily="66" charset="0"/>
              </a:rPr>
              <a:t>individual</a:t>
            </a:r>
            <a:r>
              <a:rPr lang="it-IT" i="1" dirty="0">
                <a:solidFill>
                  <a:schemeClr val="accent6">
                    <a:lumMod val="50000"/>
                  </a:schemeClr>
                </a:solidFill>
                <a:latin typeface="Comic Sans MS" pitchFamily="66" charset="0"/>
              </a:rPr>
              <a:t> </a:t>
            </a:r>
            <a:r>
              <a:rPr lang="it-IT" i="1" dirty="0" err="1">
                <a:solidFill>
                  <a:schemeClr val="accent6">
                    <a:lumMod val="50000"/>
                  </a:schemeClr>
                </a:solidFill>
                <a:latin typeface="Comic Sans MS" pitchFamily="66" charset="0"/>
              </a:rPr>
              <a:t>reconstruction</a:t>
            </a:r>
            <a:r>
              <a:rPr lang="it-IT" i="1" dirty="0">
                <a:solidFill>
                  <a:schemeClr val="accent6">
                    <a:lumMod val="50000"/>
                  </a:schemeClr>
                </a:solidFill>
                <a:latin typeface="Comic Sans MS" pitchFamily="66" charset="0"/>
              </a:rPr>
              <a:t>, </a:t>
            </a:r>
            <a:r>
              <a:rPr lang="it-IT" i="1" dirty="0" err="1">
                <a:solidFill>
                  <a:schemeClr val="accent6">
                    <a:lumMod val="50000"/>
                  </a:schemeClr>
                </a:solidFill>
                <a:latin typeface="Comic Sans MS" pitchFamily="66" charset="0"/>
              </a:rPr>
              <a:t>but</a:t>
            </a:r>
            <a:r>
              <a:rPr lang="it-IT" i="1" dirty="0">
                <a:solidFill>
                  <a:schemeClr val="accent6">
                    <a:lumMod val="50000"/>
                  </a:schemeClr>
                </a:solidFill>
                <a:latin typeface="Comic Sans MS" pitchFamily="66" charset="0"/>
              </a:rPr>
              <a:t> </a:t>
            </a:r>
            <a:r>
              <a:rPr lang="it-IT" i="1" dirty="0" err="1">
                <a:solidFill>
                  <a:schemeClr val="accent6">
                    <a:lumMod val="50000"/>
                  </a:schemeClr>
                </a:solidFill>
                <a:latin typeface="Comic Sans MS" pitchFamily="66" charset="0"/>
              </a:rPr>
              <a:t>above</a:t>
            </a:r>
            <a:r>
              <a:rPr lang="it-IT" i="1" dirty="0">
                <a:solidFill>
                  <a:schemeClr val="accent6">
                    <a:lumMod val="50000"/>
                  </a:schemeClr>
                </a:solidFill>
                <a:latin typeface="Comic Sans MS" pitchFamily="66" charset="0"/>
              </a:rPr>
              <a:t> </a:t>
            </a:r>
            <a:r>
              <a:rPr lang="it-IT" i="1" dirty="0" err="1">
                <a:solidFill>
                  <a:schemeClr val="accent6">
                    <a:lumMod val="50000"/>
                  </a:schemeClr>
                </a:solidFill>
                <a:latin typeface="Comic Sans MS" pitchFamily="66" charset="0"/>
              </a:rPr>
              <a:t>all</a:t>
            </a:r>
            <a:r>
              <a:rPr lang="it-IT" i="1" dirty="0">
                <a:solidFill>
                  <a:schemeClr val="accent6">
                    <a:lumMod val="50000"/>
                  </a:schemeClr>
                </a:solidFill>
                <a:latin typeface="Comic Sans MS" pitchFamily="66" charset="0"/>
              </a:rPr>
              <a:t> a social </a:t>
            </a:r>
            <a:r>
              <a:rPr lang="it-IT" i="1" dirty="0" err="1">
                <a:solidFill>
                  <a:schemeClr val="accent6">
                    <a:lumMod val="50000"/>
                  </a:schemeClr>
                </a:solidFill>
                <a:latin typeface="Comic Sans MS" pitchFamily="66" charset="0"/>
              </a:rPr>
              <a:t>factor</a:t>
            </a:r>
            <a:r>
              <a:rPr lang="it-IT" i="1" dirty="0">
                <a:solidFill>
                  <a:schemeClr val="accent6">
                    <a:lumMod val="50000"/>
                  </a:schemeClr>
                </a:solidFill>
                <a:latin typeface="Comic Sans MS" pitchFamily="66" charset="0"/>
              </a:rPr>
              <a:t>.</a:t>
            </a:r>
          </a:p>
        </p:txBody>
      </p:sp>
      <p:sp>
        <p:nvSpPr>
          <p:cNvPr id="6" name="WordArt 23"/>
          <p:cNvSpPr>
            <a:spLocks noChangeArrowheads="1" noChangeShapeType="1" noTextEdit="1"/>
          </p:cNvSpPr>
          <p:nvPr/>
        </p:nvSpPr>
        <p:spPr bwMode="auto">
          <a:xfrm>
            <a:off x="251520" y="116632"/>
            <a:ext cx="5832648" cy="648072"/>
          </a:xfrm>
          <a:prstGeom prst="rect">
            <a:avLst/>
          </a:prstGeom>
        </p:spPr>
        <p:txBody>
          <a:bodyPr wrap="none" fromWordArt="1">
            <a:prstTxWarp prst="textPlain">
              <a:avLst>
                <a:gd name="adj" fmla="val 50000"/>
              </a:avLst>
            </a:prstTxWarp>
          </a:bodyPr>
          <a:lstStyle/>
          <a:p>
            <a:pPr algn="ctr" rtl="0"/>
            <a:r>
              <a:rPr lang="it-IT" kern="10" dirty="0">
                <a:ln w="9525">
                  <a:solidFill>
                    <a:srgbClr val="000000"/>
                  </a:solidFill>
                  <a:round/>
                  <a:headEnd/>
                  <a:tailEnd/>
                </a:ln>
                <a:solidFill>
                  <a:srgbClr val="0070C0"/>
                </a:solidFill>
                <a:latin typeface="Comic Sans MS"/>
              </a:rPr>
              <a:t>COOPERATIVE-LEARNING</a:t>
            </a:r>
            <a:endParaRPr lang="it-IT" sz="1800" kern="10" spc="0" dirty="0">
              <a:ln w="9525">
                <a:solidFill>
                  <a:srgbClr val="000000"/>
                </a:solidFill>
                <a:round/>
                <a:headEnd/>
                <a:tailEnd/>
              </a:ln>
              <a:solidFill>
                <a:srgbClr val="0070C0"/>
              </a:solidFill>
              <a:effectLst/>
              <a:latin typeface="Comic Sans MS"/>
            </a:endParaRPr>
          </a:p>
        </p:txBody>
      </p:sp>
      <p:pic>
        <p:nvPicPr>
          <p:cNvPr id="1026" name="Picture 2"/>
          <p:cNvPicPr>
            <a:picLocks noChangeAspect="1" noChangeArrowheads="1"/>
          </p:cNvPicPr>
          <p:nvPr/>
        </p:nvPicPr>
        <p:blipFill>
          <a:blip r:embed="rId2" cstate="print"/>
          <a:srcRect t="7493"/>
          <a:stretch>
            <a:fillRect/>
          </a:stretch>
        </p:blipFill>
        <p:spPr bwMode="auto">
          <a:xfrm>
            <a:off x="611560" y="1268760"/>
            <a:ext cx="7920880" cy="5501254"/>
          </a:xfrm>
          <a:prstGeom prst="rect">
            <a:avLst/>
          </a:prstGeom>
          <a:noFill/>
          <a:ln w="9525">
            <a:noFill/>
            <a:miter lim="800000"/>
            <a:headEnd/>
            <a:tailEnd/>
          </a:ln>
          <a:effectLst/>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ttangolo 3"/>
          <p:cNvSpPr/>
          <p:nvPr/>
        </p:nvSpPr>
        <p:spPr>
          <a:xfrm>
            <a:off x="611560" y="1196753"/>
            <a:ext cx="8208912" cy="2585323"/>
          </a:xfrm>
          <a:prstGeom prst="rect">
            <a:avLst/>
          </a:prstGeom>
        </p:spPr>
        <p:txBody>
          <a:bodyPr wrap="square">
            <a:spAutoFit/>
          </a:bodyPr>
          <a:lstStyle/>
          <a:p>
            <a:pPr>
              <a:buFont typeface="Wingdings" pitchFamily="2" charset="2"/>
              <a:buChar char="Ø"/>
            </a:pPr>
            <a:r>
              <a:rPr lang="it-IT" dirty="0" err="1">
                <a:latin typeface="Comic Sans MS" pitchFamily="66" charset="0"/>
              </a:rPr>
              <a:t>It</a:t>
            </a:r>
            <a:r>
              <a:rPr lang="it-IT" dirty="0">
                <a:latin typeface="Comic Sans MS" pitchFamily="66" charset="0"/>
              </a:rPr>
              <a:t> </a:t>
            </a:r>
            <a:r>
              <a:rPr lang="it-IT" dirty="0" err="1">
                <a:latin typeface="Comic Sans MS" pitchFamily="66" charset="0"/>
              </a:rPr>
              <a:t>is</a:t>
            </a:r>
            <a:r>
              <a:rPr lang="it-IT" dirty="0">
                <a:latin typeface="Comic Sans MS" pitchFamily="66" charset="0"/>
              </a:rPr>
              <a:t> the </a:t>
            </a:r>
            <a:r>
              <a:rPr lang="it-IT" dirty="0" err="1">
                <a:latin typeface="Comic Sans MS" pitchFamily="66" charset="0"/>
              </a:rPr>
              <a:t>product</a:t>
            </a:r>
            <a:r>
              <a:rPr lang="it-IT" dirty="0">
                <a:latin typeface="Comic Sans MS" pitchFamily="66" charset="0"/>
              </a:rPr>
              <a:t> of an </a:t>
            </a:r>
            <a:r>
              <a:rPr lang="it-IT" dirty="0" err="1">
                <a:latin typeface="Comic Sans MS" pitchFamily="66" charset="0"/>
              </a:rPr>
              <a:t>active</a:t>
            </a:r>
            <a:r>
              <a:rPr lang="it-IT" dirty="0">
                <a:latin typeface="Comic Sans MS" pitchFamily="66" charset="0"/>
              </a:rPr>
              <a:t> </a:t>
            </a:r>
            <a:r>
              <a:rPr lang="it-IT" dirty="0" err="1">
                <a:latin typeface="Comic Sans MS" pitchFamily="66" charset="0"/>
              </a:rPr>
              <a:t>construction</a:t>
            </a:r>
            <a:r>
              <a:rPr lang="it-IT" dirty="0">
                <a:latin typeface="Comic Sans MS" pitchFamily="66" charset="0"/>
              </a:rPr>
              <a:t> </a:t>
            </a:r>
            <a:r>
              <a:rPr lang="it-IT" dirty="0" err="1">
                <a:latin typeface="Comic Sans MS" pitchFamily="66" charset="0"/>
              </a:rPr>
              <a:t>done</a:t>
            </a:r>
            <a:r>
              <a:rPr lang="it-IT" dirty="0">
                <a:latin typeface="Comic Sans MS" pitchFamily="66" charset="0"/>
              </a:rPr>
              <a:t> by a </a:t>
            </a:r>
            <a:r>
              <a:rPr lang="it-IT" dirty="0" err="1">
                <a:latin typeface="Comic Sans MS" pitchFamily="66" charset="0"/>
              </a:rPr>
              <a:t>person</a:t>
            </a:r>
            <a:r>
              <a:rPr lang="it-IT" dirty="0">
                <a:latin typeface="Comic Sans MS" pitchFamily="66" charset="0"/>
              </a:rPr>
              <a:t>;</a:t>
            </a:r>
          </a:p>
          <a:p>
            <a:endParaRPr lang="it-IT" dirty="0">
              <a:latin typeface="Comic Sans MS" pitchFamily="66" charset="0"/>
            </a:endParaRPr>
          </a:p>
          <a:p>
            <a:pPr>
              <a:buFont typeface="Wingdings" pitchFamily="2" charset="2"/>
              <a:buChar char="Ø"/>
            </a:pPr>
            <a:r>
              <a:rPr lang="it-IT" dirty="0">
                <a:latin typeface="Comic Sans MS" pitchFamily="66" charset="0"/>
              </a:rPr>
              <a:t>  </a:t>
            </a:r>
            <a:r>
              <a:rPr lang="it-IT" dirty="0" err="1">
                <a:latin typeface="Comic Sans MS" pitchFamily="66" charset="0"/>
              </a:rPr>
              <a:t>It</a:t>
            </a:r>
            <a:r>
              <a:rPr lang="it-IT" dirty="0">
                <a:latin typeface="Comic Sans MS" pitchFamily="66" charset="0"/>
              </a:rPr>
              <a:t> </a:t>
            </a:r>
            <a:r>
              <a:rPr lang="it-IT" dirty="0" err="1">
                <a:latin typeface="Comic Sans MS" pitchFamily="66" charset="0"/>
              </a:rPr>
              <a:t>is</a:t>
            </a:r>
            <a:r>
              <a:rPr lang="it-IT" dirty="0">
                <a:latin typeface="Comic Sans MS" pitchFamily="66" charset="0"/>
              </a:rPr>
              <a:t> </a:t>
            </a:r>
            <a:r>
              <a:rPr lang="it-IT" dirty="0" err="1">
                <a:latin typeface="Comic Sans MS" pitchFamily="66" charset="0"/>
              </a:rPr>
              <a:t>closely</a:t>
            </a:r>
            <a:r>
              <a:rPr lang="it-IT" dirty="0">
                <a:latin typeface="Comic Sans MS" pitchFamily="66" charset="0"/>
              </a:rPr>
              <a:t> </a:t>
            </a:r>
            <a:r>
              <a:rPr lang="it-IT" dirty="0" err="1">
                <a:latin typeface="Comic Sans MS" pitchFamily="66" charset="0"/>
              </a:rPr>
              <a:t>linked</a:t>
            </a:r>
            <a:r>
              <a:rPr lang="it-IT" dirty="0">
                <a:latin typeface="Comic Sans MS" pitchFamily="66" charset="0"/>
              </a:rPr>
              <a:t> to the concrete situation in </a:t>
            </a:r>
            <a:r>
              <a:rPr lang="it-IT" dirty="0" err="1">
                <a:latin typeface="Comic Sans MS" pitchFamily="66" charset="0"/>
              </a:rPr>
              <a:t>which</a:t>
            </a:r>
            <a:r>
              <a:rPr lang="it-IT" dirty="0">
                <a:latin typeface="Comic Sans MS" pitchFamily="66" charset="0"/>
              </a:rPr>
              <a:t> </a:t>
            </a:r>
            <a:r>
              <a:rPr lang="it-IT" dirty="0" err="1">
                <a:latin typeface="Comic Sans MS" pitchFamily="66" charset="0"/>
              </a:rPr>
              <a:t>it</a:t>
            </a:r>
            <a:r>
              <a:rPr lang="it-IT" dirty="0">
                <a:latin typeface="Comic Sans MS" pitchFamily="66" charset="0"/>
              </a:rPr>
              <a:t> </a:t>
            </a:r>
            <a:r>
              <a:rPr lang="it-IT" dirty="0" err="1">
                <a:latin typeface="Comic Sans MS" pitchFamily="66" charset="0"/>
              </a:rPr>
              <a:t>takes</a:t>
            </a:r>
            <a:r>
              <a:rPr lang="it-IT" dirty="0">
                <a:latin typeface="Comic Sans MS" pitchFamily="66" charset="0"/>
              </a:rPr>
              <a:t> </a:t>
            </a:r>
            <a:r>
              <a:rPr lang="it-IT" dirty="0" err="1">
                <a:latin typeface="Comic Sans MS" pitchFamily="66" charset="0"/>
              </a:rPr>
              <a:t>place</a:t>
            </a:r>
            <a:r>
              <a:rPr lang="it-IT" dirty="0">
                <a:latin typeface="Comic Sans MS" pitchFamily="66" charset="0"/>
              </a:rPr>
              <a:t>;</a:t>
            </a:r>
          </a:p>
          <a:p>
            <a:endParaRPr lang="it-IT" dirty="0">
              <a:latin typeface="Comic Sans MS" pitchFamily="66" charset="0"/>
            </a:endParaRPr>
          </a:p>
          <a:p>
            <a:pPr>
              <a:buFont typeface="Wingdings" pitchFamily="2" charset="2"/>
              <a:buChar char="Ø"/>
            </a:pPr>
            <a:r>
              <a:rPr lang="it-IT" dirty="0">
                <a:latin typeface="Comic Sans MS" pitchFamily="66" charset="0"/>
              </a:rPr>
              <a:t> </a:t>
            </a:r>
            <a:r>
              <a:rPr lang="it-IT" dirty="0" err="1">
                <a:latin typeface="Comic Sans MS" pitchFamily="66" charset="0"/>
              </a:rPr>
              <a:t>It</a:t>
            </a:r>
            <a:r>
              <a:rPr lang="it-IT" dirty="0">
                <a:latin typeface="Comic Sans MS" pitchFamily="66" charset="0"/>
              </a:rPr>
              <a:t> </a:t>
            </a:r>
            <a:r>
              <a:rPr lang="it-IT" dirty="0" err="1">
                <a:latin typeface="Comic Sans MS" pitchFamily="66" charset="0"/>
              </a:rPr>
              <a:t>stems</a:t>
            </a:r>
            <a:r>
              <a:rPr lang="it-IT" dirty="0">
                <a:latin typeface="Comic Sans MS" pitchFamily="66" charset="0"/>
              </a:rPr>
              <a:t> from social </a:t>
            </a:r>
            <a:r>
              <a:rPr lang="it-IT" dirty="0" err="1">
                <a:latin typeface="Comic Sans MS" pitchFamily="66" charset="0"/>
              </a:rPr>
              <a:t>collaboration</a:t>
            </a:r>
            <a:r>
              <a:rPr lang="it-IT" dirty="0">
                <a:latin typeface="Comic Sans MS" pitchFamily="66" charset="0"/>
              </a:rPr>
              <a:t> and </a:t>
            </a:r>
            <a:r>
              <a:rPr lang="it-IT" dirty="0" err="1">
                <a:latin typeface="Comic Sans MS" pitchFamily="66" charset="0"/>
              </a:rPr>
              <a:t>interpersonal</a:t>
            </a:r>
            <a:r>
              <a:rPr lang="it-IT" dirty="0">
                <a:latin typeface="Comic Sans MS" pitchFamily="66" charset="0"/>
              </a:rPr>
              <a:t> </a:t>
            </a:r>
            <a:r>
              <a:rPr lang="it-IT" dirty="0" err="1">
                <a:latin typeface="Comic Sans MS" pitchFamily="66" charset="0"/>
              </a:rPr>
              <a:t>communication</a:t>
            </a:r>
            <a:r>
              <a:rPr lang="it-IT" dirty="0">
                <a:latin typeface="Comic Sans MS" pitchFamily="66" charset="0"/>
              </a:rPr>
              <a:t>;</a:t>
            </a:r>
          </a:p>
          <a:p>
            <a:pPr>
              <a:buFont typeface="Wingdings" pitchFamily="2" charset="2"/>
              <a:buChar char="Ø"/>
            </a:pPr>
            <a:endParaRPr lang="it-IT" dirty="0">
              <a:latin typeface="Comic Sans MS" pitchFamily="66" charset="0"/>
            </a:endParaRPr>
          </a:p>
          <a:p>
            <a:pPr>
              <a:buFont typeface="Wingdings" pitchFamily="2" charset="2"/>
              <a:buChar char="Ø"/>
            </a:pPr>
            <a:r>
              <a:rPr lang="it-IT" dirty="0" err="1">
                <a:latin typeface="Comic Sans MS" pitchFamily="66" charset="0"/>
              </a:rPr>
              <a:t>It</a:t>
            </a:r>
            <a:r>
              <a:rPr lang="it-IT" dirty="0">
                <a:latin typeface="Comic Sans MS" pitchFamily="66" charset="0"/>
              </a:rPr>
              <a:t> </a:t>
            </a:r>
            <a:r>
              <a:rPr lang="it-IT" dirty="0" err="1">
                <a:latin typeface="Comic Sans MS" pitchFamily="66" charset="0"/>
              </a:rPr>
              <a:t>is</a:t>
            </a:r>
            <a:r>
              <a:rPr lang="it-IT" dirty="0">
                <a:latin typeface="Comic Sans MS" pitchFamily="66" charset="0"/>
              </a:rPr>
              <a:t> </a:t>
            </a:r>
            <a:r>
              <a:rPr lang="it-IT" dirty="0" err="1">
                <a:latin typeface="Comic Sans MS" pitchFamily="66" charset="0"/>
              </a:rPr>
              <a:t>influenced</a:t>
            </a:r>
            <a:r>
              <a:rPr lang="it-IT" dirty="0">
                <a:latin typeface="Comic Sans MS" pitchFamily="66" charset="0"/>
              </a:rPr>
              <a:t> by </a:t>
            </a:r>
            <a:r>
              <a:rPr lang="it-IT" dirty="0" err="1">
                <a:latin typeface="Comic Sans MS" pitchFamily="66" charset="0"/>
              </a:rPr>
              <a:t>affective</a:t>
            </a:r>
            <a:r>
              <a:rPr lang="it-IT" dirty="0">
                <a:latin typeface="Comic Sans MS" pitchFamily="66" charset="0"/>
              </a:rPr>
              <a:t>, </a:t>
            </a:r>
            <a:r>
              <a:rPr lang="it-IT" dirty="0" err="1">
                <a:latin typeface="Comic Sans MS" pitchFamily="66" charset="0"/>
              </a:rPr>
              <a:t>emotional</a:t>
            </a:r>
            <a:r>
              <a:rPr lang="it-IT" dirty="0">
                <a:latin typeface="Comic Sans MS" pitchFamily="66" charset="0"/>
              </a:rPr>
              <a:t> and </a:t>
            </a:r>
            <a:r>
              <a:rPr lang="it-IT" dirty="0" err="1">
                <a:latin typeface="Comic Sans MS" pitchFamily="66" charset="0"/>
              </a:rPr>
              <a:t>relational</a:t>
            </a:r>
            <a:r>
              <a:rPr lang="it-IT" dirty="0">
                <a:latin typeface="Comic Sans MS" pitchFamily="66" charset="0"/>
              </a:rPr>
              <a:t> </a:t>
            </a:r>
            <a:r>
              <a:rPr lang="it-IT" dirty="0" err="1">
                <a:latin typeface="Comic Sans MS" pitchFamily="66" charset="0"/>
              </a:rPr>
              <a:t>types</a:t>
            </a:r>
            <a:r>
              <a:rPr lang="it-IT" dirty="0">
                <a:latin typeface="Comic Sans MS" pitchFamily="66" charset="0"/>
              </a:rPr>
              <a:t> of </a:t>
            </a:r>
            <a:r>
              <a:rPr lang="it-IT" dirty="0" err="1">
                <a:latin typeface="Comic Sans MS" pitchFamily="66" charset="0"/>
              </a:rPr>
              <a:t>situations</a:t>
            </a:r>
            <a:r>
              <a:rPr lang="it-IT" dirty="0">
                <a:latin typeface="Comic Sans MS" pitchFamily="66" charset="0"/>
              </a:rPr>
              <a:t>.</a:t>
            </a:r>
          </a:p>
          <a:p>
            <a:endParaRPr lang="it-IT" dirty="0">
              <a:latin typeface="Comic Sans MS" pitchFamily="66" charset="0"/>
            </a:endParaRPr>
          </a:p>
          <a:p>
            <a:endParaRPr lang="it-IT" dirty="0">
              <a:latin typeface="Comic Sans MS" pitchFamily="66" charset="0"/>
            </a:endParaRPr>
          </a:p>
        </p:txBody>
      </p:sp>
      <p:sp>
        <p:nvSpPr>
          <p:cNvPr id="5" name="WordArt 23"/>
          <p:cNvSpPr>
            <a:spLocks noChangeArrowheads="1" noChangeShapeType="1" noTextEdit="1"/>
          </p:cNvSpPr>
          <p:nvPr/>
        </p:nvSpPr>
        <p:spPr bwMode="auto">
          <a:xfrm>
            <a:off x="251520" y="116632"/>
            <a:ext cx="5040560" cy="648072"/>
          </a:xfrm>
          <a:prstGeom prst="rect">
            <a:avLst/>
          </a:prstGeom>
        </p:spPr>
        <p:txBody>
          <a:bodyPr wrap="none" fromWordArt="1">
            <a:prstTxWarp prst="textPlain">
              <a:avLst>
                <a:gd name="adj" fmla="val 50000"/>
              </a:avLst>
            </a:prstTxWarp>
          </a:bodyPr>
          <a:lstStyle/>
          <a:p>
            <a:pPr algn="ctr" rtl="0"/>
            <a:r>
              <a:rPr lang="it-IT" kern="10" dirty="0">
                <a:ln w="9525">
                  <a:solidFill>
                    <a:srgbClr val="000000"/>
                  </a:solidFill>
                  <a:round/>
                  <a:headEnd/>
                  <a:tailEnd/>
                </a:ln>
                <a:solidFill>
                  <a:srgbClr val="0070C0"/>
                </a:solidFill>
                <a:latin typeface="Comic Sans MS"/>
              </a:rPr>
              <a:t>LEARNING</a:t>
            </a:r>
            <a:endParaRPr lang="it-IT" sz="1800" kern="10" spc="0" dirty="0">
              <a:ln w="9525">
                <a:solidFill>
                  <a:srgbClr val="000000"/>
                </a:solidFill>
                <a:round/>
                <a:headEnd/>
                <a:tailEnd/>
              </a:ln>
              <a:solidFill>
                <a:srgbClr val="0070C0"/>
              </a:solidFill>
              <a:effectLst/>
              <a:latin typeface="Comic Sans MS"/>
            </a:endParaRPr>
          </a:p>
        </p:txBody>
      </p:sp>
      <p:sp>
        <p:nvSpPr>
          <p:cNvPr id="6" name="Ovale 5"/>
          <p:cNvSpPr/>
          <p:nvPr/>
        </p:nvSpPr>
        <p:spPr>
          <a:xfrm>
            <a:off x="395536" y="4221088"/>
            <a:ext cx="2664296" cy="20882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1600" i="1" dirty="0">
                <a:latin typeface="Kristen ITC" pitchFamily="66" charset="0"/>
              </a:rPr>
              <a:t>CHILDREN ARE STUDENTS AND ACTIVE THINKERS</a:t>
            </a:r>
          </a:p>
          <a:p>
            <a:pPr algn="ctr"/>
            <a:endParaRPr lang="it-IT" dirty="0"/>
          </a:p>
          <a:p>
            <a:pPr algn="ctr"/>
            <a:r>
              <a:rPr lang="it-IT" sz="1400" dirty="0" err="1">
                <a:latin typeface="Kristen ITC" pitchFamily="66" charset="0"/>
              </a:rPr>
              <a:t>Piaget</a:t>
            </a:r>
            <a:r>
              <a:rPr lang="it-IT" sz="1400" dirty="0">
                <a:latin typeface="Kristen ITC" pitchFamily="66" charset="0"/>
              </a:rPr>
              <a:t>, 1970)</a:t>
            </a:r>
          </a:p>
        </p:txBody>
      </p:sp>
      <p:sp>
        <p:nvSpPr>
          <p:cNvPr id="7" name="Ovale 6"/>
          <p:cNvSpPr/>
          <p:nvPr/>
        </p:nvSpPr>
        <p:spPr>
          <a:xfrm>
            <a:off x="3275856" y="4221088"/>
            <a:ext cx="2664296" cy="20882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1600" dirty="0">
                <a:latin typeface="Kristen ITC" pitchFamily="66" charset="0"/>
              </a:rPr>
              <a:t>CHILDREN LEARN EFFECTIVELY THROUGH SOCIAL INTERACTION</a:t>
            </a:r>
          </a:p>
          <a:p>
            <a:pPr algn="ctr"/>
            <a:endParaRPr lang="it-IT" sz="1600" dirty="0">
              <a:latin typeface="Kristen ITC" pitchFamily="66" charset="0"/>
            </a:endParaRPr>
          </a:p>
          <a:p>
            <a:pPr algn="ctr"/>
            <a:r>
              <a:rPr lang="it-IT" sz="1400" dirty="0" err="1">
                <a:latin typeface="Kristen ITC" pitchFamily="66" charset="0"/>
              </a:rPr>
              <a:t>vygotsky</a:t>
            </a:r>
            <a:r>
              <a:rPr lang="it-IT" sz="1400" dirty="0">
                <a:latin typeface="Kristen ITC" pitchFamily="66" charset="0"/>
              </a:rPr>
              <a:t>, 1962</a:t>
            </a:r>
          </a:p>
        </p:txBody>
      </p:sp>
      <p:sp>
        <p:nvSpPr>
          <p:cNvPr id="8" name="Ovale 7"/>
          <p:cNvSpPr/>
          <p:nvPr/>
        </p:nvSpPr>
        <p:spPr>
          <a:xfrm>
            <a:off x="6156176" y="4149080"/>
            <a:ext cx="2664296" cy="20882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1600" dirty="0">
                <a:latin typeface="Kristen ITC" pitchFamily="66" charset="0"/>
              </a:rPr>
              <a:t>CHILDREN LEARN EFFECTIVELY THROUGH SCAFFOLDING WITH ADULTS</a:t>
            </a:r>
          </a:p>
          <a:p>
            <a:pPr algn="ctr"/>
            <a:r>
              <a:rPr lang="it-IT" sz="1400" dirty="0" err="1">
                <a:latin typeface="Kristen ITC" pitchFamily="66" charset="0"/>
              </a:rPr>
              <a:t>Bruner</a:t>
            </a:r>
            <a:r>
              <a:rPr lang="it-IT" sz="1400" dirty="0">
                <a:latin typeface="Kristen ITC" pitchFamily="66" charset="0"/>
              </a:rPr>
              <a:t>, 1983</a:t>
            </a:r>
          </a:p>
        </p:txBody>
      </p:sp>
      <p:sp>
        <p:nvSpPr>
          <p:cNvPr id="9" name="WordArt 23"/>
          <p:cNvSpPr>
            <a:spLocks noChangeArrowheads="1" noChangeShapeType="1" noTextEdit="1"/>
          </p:cNvSpPr>
          <p:nvPr/>
        </p:nvSpPr>
        <p:spPr bwMode="auto">
          <a:xfrm>
            <a:off x="179512" y="3429000"/>
            <a:ext cx="5040560" cy="648072"/>
          </a:xfrm>
          <a:prstGeom prst="rect">
            <a:avLst/>
          </a:prstGeom>
        </p:spPr>
        <p:txBody>
          <a:bodyPr wrap="none" fromWordArt="1">
            <a:prstTxWarp prst="textPlain">
              <a:avLst>
                <a:gd name="adj" fmla="val 50000"/>
              </a:avLst>
            </a:prstTxWarp>
          </a:bodyPr>
          <a:lstStyle/>
          <a:p>
            <a:pPr algn="ctr" rtl="0"/>
            <a:r>
              <a:rPr lang="it-IT" kern="10" dirty="0">
                <a:ln w="9525">
                  <a:solidFill>
                    <a:srgbClr val="000000"/>
                  </a:solidFill>
                  <a:round/>
                  <a:headEnd/>
                  <a:tailEnd/>
                </a:ln>
                <a:solidFill>
                  <a:schemeClr val="accent6">
                    <a:lumMod val="75000"/>
                  </a:schemeClr>
                </a:solidFill>
                <a:latin typeface="Kristen ITC" pitchFamily="66" charset="0"/>
              </a:rPr>
              <a:t>How </a:t>
            </a:r>
            <a:r>
              <a:rPr lang="it-IT" kern="10" dirty="0" err="1">
                <a:ln w="9525">
                  <a:solidFill>
                    <a:srgbClr val="000000"/>
                  </a:solidFill>
                  <a:round/>
                  <a:headEnd/>
                  <a:tailEnd/>
                </a:ln>
                <a:solidFill>
                  <a:schemeClr val="accent6">
                    <a:lumMod val="75000"/>
                  </a:schemeClr>
                </a:solidFill>
                <a:latin typeface="Kristen ITC" pitchFamily="66" charset="0"/>
              </a:rPr>
              <a:t>children</a:t>
            </a:r>
            <a:r>
              <a:rPr lang="it-IT" kern="10" dirty="0">
                <a:ln w="9525">
                  <a:solidFill>
                    <a:srgbClr val="000000"/>
                  </a:solidFill>
                  <a:round/>
                  <a:headEnd/>
                  <a:tailEnd/>
                </a:ln>
                <a:solidFill>
                  <a:schemeClr val="accent6">
                    <a:lumMod val="75000"/>
                  </a:schemeClr>
                </a:solidFill>
                <a:latin typeface="Kristen ITC" pitchFamily="66" charset="0"/>
              </a:rPr>
              <a:t> </a:t>
            </a:r>
            <a:r>
              <a:rPr lang="it-IT" kern="10" dirty="0" err="1">
                <a:ln w="9525">
                  <a:solidFill>
                    <a:srgbClr val="000000"/>
                  </a:solidFill>
                  <a:round/>
                  <a:headEnd/>
                  <a:tailEnd/>
                </a:ln>
                <a:solidFill>
                  <a:schemeClr val="accent6">
                    <a:lumMod val="75000"/>
                  </a:schemeClr>
                </a:solidFill>
                <a:latin typeface="Kristen ITC" pitchFamily="66" charset="0"/>
              </a:rPr>
              <a:t>learn</a:t>
            </a:r>
            <a:r>
              <a:rPr lang="it-IT" kern="10" dirty="0">
                <a:ln w="9525">
                  <a:solidFill>
                    <a:srgbClr val="000000"/>
                  </a:solidFill>
                  <a:round/>
                  <a:headEnd/>
                  <a:tailEnd/>
                </a:ln>
                <a:solidFill>
                  <a:schemeClr val="accent6">
                    <a:lumMod val="75000"/>
                  </a:schemeClr>
                </a:solidFill>
                <a:latin typeface="Kristen ITC" pitchFamily="66" charset="0"/>
              </a:rPr>
              <a:t>…</a:t>
            </a:r>
            <a:endParaRPr lang="it-IT" sz="1800" kern="10" spc="0" dirty="0">
              <a:ln w="9525">
                <a:solidFill>
                  <a:srgbClr val="000000"/>
                </a:solidFill>
                <a:round/>
                <a:headEnd/>
                <a:tailEnd/>
              </a:ln>
              <a:solidFill>
                <a:schemeClr val="accent6">
                  <a:lumMod val="75000"/>
                </a:schemeClr>
              </a:solidFill>
              <a:effectLst/>
              <a:latin typeface="Kristen ITC" pitchFamily="66" charset="0"/>
            </a:endParaRPr>
          </a:p>
        </p:txBody>
      </p:sp>
      <p:sp>
        <p:nvSpPr>
          <p:cNvPr id="10" name="CasellaDiTesto 9"/>
          <p:cNvSpPr txBox="1"/>
          <p:nvPr/>
        </p:nvSpPr>
        <p:spPr>
          <a:xfrm>
            <a:off x="144016" y="6381328"/>
            <a:ext cx="8892480" cy="307777"/>
          </a:xfrm>
          <a:prstGeom prst="rect">
            <a:avLst/>
          </a:prstGeom>
          <a:noFill/>
        </p:spPr>
        <p:txBody>
          <a:bodyPr wrap="square" rtlCol="0">
            <a:spAutoFit/>
          </a:bodyPr>
          <a:lstStyle/>
          <a:p>
            <a:r>
              <a:rPr lang="it-IT" sz="1400" dirty="0">
                <a:latin typeface="Comic Sans MS" pitchFamily="66" charset="0"/>
              </a:rPr>
              <a:t>SCAFFOLDING INDICATES THE HELP GIVEN BY ONE PERSON TO ANOTHER TO PERFORM A TASK.</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asellaDiTesto 4"/>
          <p:cNvSpPr txBox="1"/>
          <p:nvPr/>
        </p:nvSpPr>
        <p:spPr>
          <a:xfrm>
            <a:off x="251520" y="1196752"/>
            <a:ext cx="8712968" cy="369332"/>
          </a:xfrm>
          <a:prstGeom prst="rect">
            <a:avLst/>
          </a:prstGeom>
          <a:noFill/>
        </p:spPr>
        <p:txBody>
          <a:bodyPr wrap="square" rtlCol="0">
            <a:spAutoFit/>
          </a:bodyPr>
          <a:lstStyle/>
          <a:p>
            <a:pPr algn="just"/>
            <a:r>
              <a:rPr lang="it-IT" dirty="0">
                <a:latin typeface="Comic Sans MS" pitchFamily="66" charset="0"/>
              </a:rPr>
              <a:t>1) LEARNING BY DOING (</a:t>
            </a:r>
            <a:r>
              <a:rPr lang="it-IT" i="1" dirty="0" err="1">
                <a:latin typeface="Comic Sans MS" pitchFamily="66" charset="0"/>
              </a:rPr>
              <a:t>Constructivism</a:t>
            </a:r>
            <a:r>
              <a:rPr lang="it-IT" i="1" dirty="0">
                <a:latin typeface="Comic Sans MS" pitchFamily="66" charset="0"/>
              </a:rPr>
              <a:t>  and Active </a:t>
            </a:r>
            <a:r>
              <a:rPr lang="it-IT" i="1" dirty="0" err="1">
                <a:latin typeface="Comic Sans MS" pitchFamily="66" charset="0"/>
              </a:rPr>
              <a:t>learning</a:t>
            </a:r>
            <a:r>
              <a:rPr lang="it-IT" dirty="0">
                <a:latin typeface="Comic Sans MS" pitchFamily="66" charset="0"/>
              </a:rPr>
              <a:t>)</a:t>
            </a:r>
          </a:p>
        </p:txBody>
      </p:sp>
      <p:graphicFrame>
        <p:nvGraphicFramePr>
          <p:cNvPr id="6" name="Tabella 5"/>
          <p:cNvGraphicFramePr>
            <a:graphicFrameLocks noGrp="1"/>
          </p:cNvGraphicFramePr>
          <p:nvPr>
            <p:extLst>
              <p:ext uri="{D42A27DB-BD31-4B8C-83A1-F6EECF244321}">
                <p14:modId xmlns:p14="http://schemas.microsoft.com/office/powerpoint/2010/main" val="564826665"/>
              </p:ext>
            </p:extLst>
          </p:nvPr>
        </p:nvGraphicFramePr>
        <p:xfrm>
          <a:off x="251520" y="1772816"/>
          <a:ext cx="8712969" cy="4770120"/>
        </p:xfrm>
        <a:graphic>
          <a:graphicData uri="http://schemas.openxmlformats.org/drawingml/2006/table">
            <a:tbl>
              <a:tblPr firstRow="1" bandRow="1">
                <a:tableStyleId>{5C22544A-7EE6-4342-B048-85BDC9FD1C3A}</a:tableStyleId>
              </a:tblPr>
              <a:tblGrid>
                <a:gridCol w="1944216">
                  <a:extLst>
                    <a:ext uri="{9D8B030D-6E8A-4147-A177-3AD203B41FA5}">
                      <a16:colId xmlns:a16="http://schemas.microsoft.com/office/drawing/2014/main" val="20000"/>
                    </a:ext>
                  </a:extLst>
                </a:gridCol>
                <a:gridCol w="4248472">
                  <a:extLst>
                    <a:ext uri="{9D8B030D-6E8A-4147-A177-3AD203B41FA5}">
                      <a16:colId xmlns:a16="http://schemas.microsoft.com/office/drawing/2014/main" val="20001"/>
                    </a:ext>
                  </a:extLst>
                </a:gridCol>
                <a:gridCol w="2520281">
                  <a:extLst>
                    <a:ext uri="{9D8B030D-6E8A-4147-A177-3AD203B41FA5}">
                      <a16:colId xmlns:a16="http://schemas.microsoft.com/office/drawing/2014/main" val="20002"/>
                    </a:ext>
                  </a:extLst>
                </a:gridCol>
              </a:tblGrid>
              <a:tr h="370840">
                <a:tc>
                  <a:txBody>
                    <a:bodyPr/>
                    <a:lstStyle/>
                    <a:p>
                      <a:pPr algn="ctr"/>
                      <a:r>
                        <a:rPr lang="it-IT" dirty="0">
                          <a:latin typeface="Comic Sans MS" pitchFamily="66" charset="0"/>
                        </a:rPr>
                        <a:t>DEFINITION</a:t>
                      </a:r>
                    </a:p>
                  </a:txBody>
                  <a:tcPr/>
                </a:tc>
                <a:tc>
                  <a:txBody>
                    <a:bodyPr/>
                    <a:lstStyle/>
                    <a:p>
                      <a:pPr algn="ctr"/>
                      <a:r>
                        <a:rPr lang="it-IT" dirty="0">
                          <a:latin typeface="Comic Sans MS" pitchFamily="66" charset="0"/>
                        </a:rPr>
                        <a:t>OBJECTIVES</a:t>
                      </a:r>
                    </a:p>
                  </a:txBody>
                  <a:tcPr/>
                </a:tc>
                <a:tc>
                  <a:txBody>
                    <a:bodyPr/>
                    <a:lstStyle/>
                    <a:p>
                      <a:pPr algn="ctr"/>
                      <a:r>
                        <a:rPr lang="it-IT" dirty="0">
                          <a:latin typeface="Comic Sans MS" pitchFamily="66" charset="0"/>
                        </a:rPr>
                        <a:t>FINALITY</a:t>
                      </a:r>
                    </a:p>
                  </a:txBody>
                  <a:tcPr/>
                </a:tc>
                <a:extLst>
                  <a:ext uri="{0D108BD9-81ED-4DB2-BD59-A6C34878D82A}">
                    <a16:rowId xmlns:a16="http://schemas.microsoft.com/office/drawing/2014/main" val="10000"/>
                  </a:ext>
                </a:extLst>
              </a:tr>
              <a:tr h="370840">
                <a:tc>
                  <a:txBody>
                    <a:bodyPr/>
                    <a:lstStyle/>
                    <a:p>
                      <a:pPr algn="ctr"/>
                      <a:endParaRPr lang="it-IT" i="0" baseline="0" dirty="0">
                        <a:latin typeface="Comic Sans MS" pitchFamily="66" charset="0"/>
                      </a:endParaRPr>
                    </a:p>
                    <a:p>
                      <a:pPr algn="ctr"/>
                      <a:r>
                        <a:rPr lang="it-IT" i="0" baseline="0" dirty="0" err="1">
                          <a:latin typeface="Comic Sans MS" pitchFamily="66" charset="0"/>
                        </a:rPr>
                        <a:t>Learning</a:t>
                      </a:r>
                      <a:r>
                        <a:rPr lang="it-IT" i="0" baseline="0" dirty="0">
                          <a:latin typeface="Comic Sans MS" pitchFamily="66" charset="0"/>
                        </a:rPr>
                        <a:t> </a:t>
                      </a:r>
                      <a:r>
                        <a:rPr lang="it-IT" i="0" baseline="0" dirty="0" err="1">
                          <a:latin typeface="Comic Sans MS" pitchFamily="66" charset="0"/>
                        </a:rPr>
                        <a:t>through</a:t>
                      </a:r>
                      <a:r>
                        <a:rPr lang="it-IT" i="0" baseline="0" dirty="0">
                          <a:latin typeface="Comic Sans MS" pitchFamily="66" charset="0"/>
                        </a:rPr>
                        <a:t>:</a:t>
                      </a:r>
                    </a:p>
                    <a:p>
                      <a:pPr algn="just">
                        <a:buFontTx/>
                        <a:buChar char="-"/>
                      </a:pPr>
                      <a:endParaRPr lang="it-IT" i="0" baseline="0" dirty="0">
                        <a:latin typeface="Comic Sans MS" pitchFamily="66" charset="0"/>
                      </a:endParaRPr>
                    </a:p>
                    <a:p>
                      <a:pPr algn="just">
                        <a:buFontTx/>
                        <a:buChar char="-"/>
                      </a:pPr>
                      <a:r>
                        <a:rPr lang="it-IT" i="0" baseline="0" dirty="0">
                          <a:latin typeface="Comic Sans MS" pitchFamily="66" charset="0"/>
                        </a:rPr>
                        <a:t>  </a:t>
                      </a:r>
                      <a:r>
                        <a:rPr lang="it-IT" i="0" baseline="0" dirty="0" err="1">
                          <a:latin typeface="Comic Sans MS" pitchFamily="66" charset="0"/>
                        </a:rPr>
                        <a:t>doing</a:t>
                      </a:r>
                      <a:endParaRPr lang="it-IT" i="0" baseline="0" dirty="0">
                        <a:latin typeface="Comic Sans MS" pitchFamily="66" charset="0"/>
                      </a:endParaRPr>
                    </a:p>
                    <a:p>
                      <a:pPr algn="just">
                        <a:buFontTx/>
                        <a:buChar char="-"/>
                      </a:pPr>
                      <a:r>
                        <a:rPr lang="it-IT" i="0" baseline="0" dirty="0">
                          <a:latin typeface="Comic Sans MS" pitchFamily="66" charset="0"/>
                        </a:rPr>
                        <a:t>  </a:t>
                      </a:r>
                      <a:r>
                        <a:rPr lang="it-IT" i="0" baseline="0" dirty="0" err="1">
                          <a:latin typeface="Comic Sans MS" pitchFamily="66" charset="0"/>
                        </a:rPr>
                        <a:t>working</a:t>
                      </a:r>
                      <a:endParaRPr lang="it-IT" i="0" baseline="0" dirty="0">
                        <a:latin typeface="Comic Sans MS" pitchFamily="66" charset="0"/>
                      </a:endParaRPr>
                    </a:p>
                    <a:p>
                      <a:pPr algn="just">
                        <a:buFontTx/>
                        <a:buChar char="-"/>
                      </a:pPr>
                      <a:r>
                        <a:rPr lang="it-IT" i="0" baseline="0" dirty="0">
                          <a:latin typeface="Comic Sans MS" pitchFamily="66" charset="0"/>
                        </a:rPr>
                        <a:t>  </a:t>
                      </a:r>
                      <a:r>
                        <a:rPr lang="it-IT" i="0" baseline="0" dirty="0" err="1">
                          <a:latin typeface="Comic Sans MS" pitchFamily="66" charset="0"/>
                        </a:rPr>
                        <a:t>actions</a:t>
                      </a:r>
                      <a:endParaRPr lang="it-IT" i="0" dirty="0">
                        <a:latin typeface="Comic Sans MS" pitchFamily="66" charset="0"/>
                      </a:endParaRPr>
                    </a:p>
                  </a:txBody>
                  <a:tcPr/>
                </a:tc>
                <a:tc>
                  <a:txBody>
                    <a:bodyPr/>
                    <a:lstStyle/>
                    <a:p>
                      <a:pPr algn="ctr"/>
                      <a:endParaRPr lang="it-IT" baseline="0" dirty="0">
                        <a:latin typeface="Comic Sans MS" pitchFamily="66" charset="0"/>
                      </a:endParaRPr>
                    </a:p>
                    <a:p>
                      <a:pPr algn="ctr"/>
                      <a:r>
                        <a:rPr lang="it-IT" baseline="0" dirty="0" err="1">
                          <a:latin typeface="Comic Sans MS" pitchFamily="66" charset="0"/>
                        </a:rPr>
                        <a:t>Learning</a:t>
                      </a:r>
                      <a:r>
                        <a:rPr lang="it-IT" baseline="0" dirty="0">
                          <a:latin typeface="Comic Sans MS" pitchFamily="66" charset="0"/>
                        </a:rPr>
                        <a:t> </a:t>
                      </a:r>
                      <a:r>
                        <a:rPr lang="it-IT" baseline="0" dirty="0" err="1">
                          <a:latin typeface="Comic Sans MS" pitchFamily="66" charset="0"/>
                        </a:rPr>
                        <a:t>objectives</a:t>
                      </a:r>
                      <a:r>
                        <a:rPr lang="it-IT" baseline="0" dirty="0">
                          <a:latin typeface="Comic Sans MS" pitchFamily="66" charset="0"/>
                        </a:rPr>
                        <a:t> are </a:t>
                      </a:r>
                      <a:r>
                        <a:rPr lang="it-IT" baseline="0" dirty="0" err="1">
                          <a:latin typeface="Comic Sans MS" pitchFamily="66" charset="0"/>
                        </a:rPr>
                        <a:t>configured</a:t>
                      </a:r>
                      <a:r>
                        <a:rPr lang="it-IT" baseline="0" dirty="0">
                          <a:latin typeface="Comic Sans MS" pitchFamily="66" charset="0"/>
                        </a:rPr>
                        <a:t> in the </a:t>
                      </a:r>
                      <a:r>
                        <a:rPr lang="it-IT" baseline="0" dirty="0" err="1">
                          <a:latin typeface="Comic Sans MS" pitchFamily="66" charset="0"/>
                        </a:rPr>
                        <a:t>form</a:t>
                      </a:r>
                      <a:r>
                        <a:rPr lang="it-IT" baseline="0" dirty="0">
                          <a:latin typeface="Comic Sans MS" pitchFamily="66" charset="0"/>
                        </a:rPr>
                        <a:t> of «Know </a:t>
                      </a:r>
                      <a:r>
                        <a:rPr lang="it-IT" baseline="0" dirty="0" err="1">
                          <a:latin typeface="Comic Sans MS" pitchFamily="66" charset="0"/>
                        </a:rPr>
                        <a:t>how</a:t>
                      </a:r>
                      <a:r>
                        <a:rPr lang="it-IT" baseline="0" dirty="0">
                          <a:latin typeface="Comic Sans MS" pitchFamily="66" charset="0"/>
                        </a:rPr>
                        <a:t> to do»,</a:t>
                      </a:r>
                      <a:r>
                        <a:rPr lang="it-IT" baseline="0" dirty="0" err="1">
                          <a:latin typeface="Comic Sans MS" pitchFamily="66" charset="0"/>
                        </a:rPr>
                        <a:t>rather</a:t>
                      </a:r>
                      <a:r>
                        <a:rPr lang="it-IT" baseline="0" dirty="0">
                          <a:latin typeface="Comic Sans MS" pitchFamily="66" charset="0"/>
                        </a:rPr>
                        <a:t> </a:t>
                      </a:r>
                      <a:r>
                        <a:rPr lang="it-IT" baseline="0" dirty="0" err="1">
                          <a:latin typeface="Comic Sans MS" pitchFamily="66" charset="0"/>
                        </a:rPr>
                        <a:t>than</a:t>
                      </a:r>
                      <a:r>
                        <a:rPr lang="it-IT" baseline="0" dirty="0">
                          <a:latin typeface="Comic Sans MS" pitchFamily="66" charset="0"/>
                        </a:rPr>
                        <a:t> «</a:t>
                      </a:r>
                      <a:r>
                        <a:rPr lang="it-IT" baseline="0" dirty="0" err="1">
                          <a:latin typeface="Comic Sans MS" pitchFamily="66" charset="0"/>
                        </a:rPr>
                        <a:t>knowing</a:t>
                      </a:r>
                      <a:r>
                        <a:rPr lang="it-IT" baseline="0" dirty="0">
                          <a:latin typeface="Comic Sans MS" pitchFamily="66" charset="0"/>
                        </a:rPr>
                        <a:t>»; in </a:t>
                      </a:r>
                      <a:r>
                        <a:rPr lang="it-IT" baseline="0" dirty="0" err="1">
                          <a:latin typeface="Comic Sans MS" pitchFamily="66" charset="0"/>
                        </a:rPr>
                        <a:t>this</a:t>
                      </a:r>
                      <a:r>
                        <a:rPr lang="it-IT" baseline="0" dirty="0">
                          <a:latin typeface="Comic Sans MS" pitchFamily="66" charset="0"/>
                        </a:rPr>
                        <a:t> way the </a:t>
                      </a:r>
                      <a:r>
                        <a:rPr lang="it-IT" baseline="0" dirty="0" err="1">
                          <a:latin typeface="Comic Sans MS" pitchFamily="66" charset="0"/>
                        </a:rPr>
                        <a:t>child</a:t>
                      </a:r>
                      <a:r>
                        <a:rPr lang="it-IT" baseline="0" dirty="0">
                          <a:latin typeface="Comic Sans MS" pitchFamily="66" charset="0"/>
                        </a:rPr>
                        <a:t> </a:t>
                      </a:r>
                      <a:r>
                        <a:rPr lang="it-IT" baseline="0" dirty="0" err="1">
                          <a:latin typeface="Comic Sans MS" pitchFamily="66" charset="0"/>
                        </a:rPr>
                        <a:t>becomes</a:t>
                      </a:r>
                      <a:r>
                        <a:rPr lang="it-IT" baseline="0" dirty="0">
                          <a:latin typeface="Comic Sans MS" pitchFamily="66" charset="0"/>
                        </a:rPr>
                        <a:t> </a:t>
                      </a:r>
                      <a:r>
                        <a:rPr lang="it-IT" baseline="0" dirty="0" err="1">
                          <a:latin typeface="Comic Sans MS" pitchFamily="66" charset="0"/>
                        </a:rPr>
                        <a:t>aware</a:t>
                      </a:r>
                      <a:r>
                        <a:rPr lang="it-IT" baseline="0" dirty="0">
                          <a:latin typeface="Comic Sans MS" pitchFamily="66" charset="0"/>
                        </a:rPr>
                        <a:t> of </a:t>
                      </a:r>
                      <a:r>
                        <a:rPr lang="it-IT" baseline="0" dirty="0" err="1">
                          <a:latin typeface="Comic Sans MS" pitchFamily="66" charset="0"/>
                        </a:rPr>
                        <a:t>why</a:t>
                      </a:r>
                      <a:r>
                        <a:rPr lang="it-IT" baseline="0" dirty="0">
                          <a:latin typeface="Comic Sans MS" pitchFamily="66" charset="0"/>
                        </a:rPr>
                        <a:t> </a:t>
                      </a:r>
                      <a:r>
                        <a:rPr lang="it-IT" baseline="0" dirty="0" err="1">
                          <a:latin typeface="Comic Sans MS" pitchFamily="66" charset="0"/>
                        </a:rPr>
                        <a:t>it</a:t>
                      </a:r>
                      <a:r>
                        <a:rPr lang="it-IT" baseline="0" dirty="0">
                          <a:latin typeface="Comic Sans MS" pitchFamily="66" charset="0"/>
                        </a:rPr>
                        <a:t> </a:t>
                      </a:r>
                      <a:r>
                        <a:rPr lang="it-IT" baseline="0" dirty="0" err="1">
                          <a:latin typeface="Comic Sans MS" pitchFamily="66" charset="0"/>
                        </a:rPr>
                        <a:t>is</a:t>
                      </a:r>
                      <a:r>
                        <a:rPr lang="it-IT" baseline="0" dirty="0">
                          <a:latin typeface="Comic Sans MS" pitchFamily="66" charset="0"/>
                        </a:rPr>
                        <a:t> </a:t>
                      </a:r>
                      <a:r>
                        <a:rPr lang="it-IT" baseline="0" dirty="0" err="1">
                          <a:latin typeface="Comic Sans MS" pitchFamily="66" charset="0"/>
                        </a:rPr>
                        <a:t>necessary</a:t>
                      </a:r>
                      <a:endParaRPr lang="it-IT" baseline="0" dirty="0">
                        <a:latin typeface="Comic Sans MS" pitchFamily="66" charset="0"/>
                      </a:endParaRPr>
                    </a:p>
                    <a:p>
                      <a:pPr algn="ctr"/>
                      <a:r>
                        <a:rPr lang="it-IT" baseline="0" dirty="0">
                          <a:latin typeface="Comic Sans MS" pitchFamily="66" charset="0"/>
                        </a:rPr>
                        <a:t>To </a:t>
                      </a:r>
                      <a:r>
                        <a:rPr lang="it-IT" baseline="0" dirty="0" err="1">
                          <a:latin typeface="Comic Sans MS" pitchFamily="66" charset="0"/>
                        </a:rPr>
                        <a:t>know</a:t>
                      </a:r>
                      <a:r>
                        <a:rPr lang="it-IT" baseline="0" dirty="0">
                          <a:latin typeface="Comic Sans MS" pitchFamily="66" charset="0"/>
                        </a:rPr>
                        <a:t> </a:t>
                      </a:r>
                      <a:r>
                        <a:rPr lang="it-IT" baseline="0" dirty="0" err="1">
                          <a:latin typeface="Comic Sans MS" pitchFamily="66" charset="0"/>
                        </a:rPr>
                        <a:t>something</a:t>
                      </a:r>
                      <a:r>
                        <a:rPr lang="it-IT" baseline="0" dirty="0">
                          <a:latin typeface="Comic Sans MS" pitchFamily="66" charset="0"/>
                        </a:rPr>
                        <a:t> and </a:t>
                      </a:r>
                      <a:r>
                        <a:rPr lang="it-IT" baseline="0" dirty="0" err="1">
                          <a:latin typeface="Comic Sans MS" pitchFamily="66" charset="0"/>
                        </a:rPr>
                        <a:t>how</a:t>
                      </a:r>
                      <a:r>
                        <a:rPr lang="it-IT" baseline="0" dirty="0">
                          <a:latin typeface="Comic Sans MS" pitchFamily="66" charset="0"/>
                        </a:rPr>
                        <a:t> </a:t>
                      </a:r>
                      <a:r>
                        <a:rPr lang="it-IT" baseline="0" dirty="0" err="1">
                          <a:latin typeface="Comic Sans MS" pitchFamily="66" charset="0"/>
                        </a:rPr>
                        <a:t>knowledge</a:t>
                      </a:r>
                      <a:r>
                        <a:rPr lang="it-IT" baseline="0" dirty="0">
                          <a:latin typeface="Comic Sans MS" pitchFamily="66" charset="0"/>
                        </a:rPr>
                        <a:t> can be </a:t>
                      </a:r>
                      <a:r>
                        <a:rPr lang="it-IT" baseline="0" dirty="0" err="1">
                          <a:latin typeface="Comic Sans MS" pitchFamily="66" charset="0"/>
                        </a:rPr>
                        <a:t>used</a:t>
                      </a:r>
                      <a:r>
                        <a:rPr lang="it-IT" baseline="0" dirty="0">
                          <a:latin typeface="Comic Sans MS" pitchFamily="66" charset="0"/>
                        </a:rPr>
                        <a:t>. </a:t>
                      </a:r>
                      <a:r>
                        <a:rPr lang="it-IT" baseline="0" dirty="0" err="1">
                          <a:latin typeface="Comic Sans MS" pitchFamily="66" charset="0"/>
                        </a:rPr>
                        <a:t>It</a:t>
                      </a:r>
                      <a:r>
                        <a:rPr lang="it-IT" baseline="0" dirty="0">
                          <a:latin typeface="Comic Sans MS" pitchFamily="66" charset="0"/>
                        </a:rPr>
                        <a:t> </a:t>
                      </a:r>
                      <a:r>
                        <a:rPr lang="it-IT" baseline="0" dirty="0" err="1">
                          <a:latin typeface="Comic Sans MS" pitchFamily="66" charset="0"/>
                        </a:rPr>
                        <a:t>will</a:t>
                      </a:r>
                      <a:r>
                        <a:rPr lang="it-IT" baseline="0" dirty="0">
                          <a:latin typeface="Comic Sans MS" pitchFamily="66" charset="0"/>
                        </a:rPr>
                        <a:t> </a:t>
                      </a:r>
                      <a:r>
                        <a:rPr lang="it-IT" baseline="0" dirty="0" err="1">
                          <a:latin typeface="Comic Sans MS" pitchFamily="66" charset="0"/>
                        </a:rPr>
                        <a:t>have</a:t>
                      </a:r>
                      <a:r>
                        <a:rPr lang="it-IT" baseline="0" dirty="0">
                          <a:latin typeface="Comic Sans MS" pitchFamily="66" charset="0"/>
                        </a:rPr>
                        <a:t> to be a goal </a:t>
                      </a:r>
                      <a:r>
                        <a:rPr lang="it-IT" baseline="0" dirty="0" err="1">
                          <a:latin typeface="Comic Sans MS" pitchFamily="66" charset="0"/>
                        </a:rPr>
                        <a:t>able</a:t>
                      </a:r>
                      <a:r>
                        <a:rPr lang="it-IT" baseline="0" dirty="0">
                          <a:latin typeface="Comic Sans MS" pitchFamily="66" charset="0"/>
                        </a:rPr>
                        <a:t> to motivate and induce </a:t>
                      </a:r>
                      <a:r>
                        <a:rPr lang="it-IT" baseline="0" dirty="0" err="1">
                          <a:latin typeface="Comic Sans MS" pitchFamily="66" charset="0"/>
                        </a:rPr>
                        <a:t>him</a:t>
                      </a:r>
                      <a:r>
                        <a:rPr lang="it-IT" baseline="0" dirty="0">
                          <a:latin typeface="Comic Sans MS" pitchFamily="66" charset="0"/>
                        </a:rPr>
                        <a:t> to put </a:t>
                      </a:r>
                      <a:r>
                        <a:rPr lang="it-IT" baseline="0" dirty="0" err="1">
                          <a:latin typeface="Comic Sans MS" pitchFamily="66" charset="0"/>
                        </a:rPr>
                        <a:t>into</a:t>
                      </a:r>
                      <a:r>
                        <a:rPr lang="it-IT" baseline="0" dirty="0">
                          <a:latin typeface="Comic Sans MS" pitchFamily="66" charset="0"/>
                        </a:rPr>
                        <a:t> </a:t>
                      </a:r>
                      <a:r>
                        <a:rPr lang="it-IT" baseline="0" dirty="0" err="1">
                          <a:latin typeface="Comic Sans MS" pitchFamily="66" charset="0"/>
                        </a:rPr>
                        <a:t>action</a:t>
                      </a:r>
                      <a:r>
                        <a:rPr lang="it-IT" baseline="0" dirty="0">
                          <a:latin typeface="Comic Sans MS" pitchFamily="66" charset="0"/>
                        </a:rPr>
                        <a:t> </a:t>
                      </a:r>
                      <a:r>
                        <a:rPr lang="it-IT" baseline="0" dirty="0" err="1">
                          <a:latin typeface="Comic Sans MS" pitchFamily="66" charset="0"/>
                        </a:rPr>
                        <a:t>his</a:t>
                      </a:r>
                      <a:r>
                        <a:rPr lang="it-IT" baseline="0" dirty="0">
                          <a:latin typeface="Comic Sans MS" pitchFamily="66" charset="0"/>
                        </a:rPr>
                        <a:t> </a:t>
                      </a:r>
                      <a:r>
                        <a:rPr lang="it-IT" baseline="0" dirty="0" err="1">
                          <a:latin typeface="Comic Sans MS" pitchFamily="66" charset="0"/>
                        </a:rPr>
                        <a:t>own</a:t>
                      </a:r>
                      <a:r>
                        <a:rPr lang="it-IT" baseline="0" dirty="0">
                          <a:latin typeface="Comic Sans MS" pitchFamily="66" charset="0"/>
                        </a:rPr>
                        <a:t> </a:t>
                      </a:r>
                      <a:r>
                        <a:rPr lang="it-IT" baseline="0" dirty="0" err="1">
                          <a:latin typeface="Comic Sans MS" pitchFamily="66" charset="0"/>
                        </a:rPr>
                        <a:t>previous</a:t>
                      </a:r>
                      <a:r>
                        <a:rPr lang="it-IT" baseline="0" dirty="0">
                          <a:latin typeface="Comic Sans MS" pitchFamily="66" charset="0"/>
                        </a:rPr>
                        <a:t> </a:t>
                      </a:r>
                      <a:r>
                        <a:rPr lang="it-IT" baseline="0" dirty="0" err="1">
                          <a:latin typeface="Comic Sans MS" pitchFamily="66" charset="0"/>
                        </a:rPr>
                        <a:t>knowledge</a:t>
                      </a:r>
                      <a:r>
                        <a:rPr lang="it-IT" baseline="0" dirty="0">
                          <a:latin typeface="Comic Sans MS" pitchFamily="66" charset="0"/>
                        </a:rPr>
                        <a:t> </a:t>
                      </a:r>
                      <a:r>
                        <a:rPr lang="it-IT" baseline="0" dirty="0" err="1">
                          <a:latin typeface="Comic Sans MS" pitchFamily="66" charset="0"/>
                        </a:rPr>
                        <a:t>creating</a:t>
                      </a:r>
                      <a:r>
                        <a:rPr lang="it-IT" baseline="0" dirty="0">
                          <a:latin typeface="Comic Sans MS" pitchFamily="66" charset="0"/>
                        </a:rPr>
                        <a:t> an </a:t>
                      </a:r>
                      <a:r>
                        <a:rPr lang="it-IT" baseline="0" dirty="0" err="1">
                          <a:latin typeface="Comic Sans MS" pitchFamily="66" charset="0"/>
                        </a:rPr>
                        <a:t>ideal</a:t>
                      </a:r>
                      <a:r>
                        <a:rPr lang="it-IT" baseline="0" dirty="0">
                          <a:latin typeface="Comic Sans MS" pitchFamily="66" charset="0"/>
                        </a:rPr>
                        <a:t> situation for the </a:t>
                      </a:r>
                      <a:r>
                        <a:rPr lang="it-IT" baseline="0" dirty="0" err="1">
                          <a:latin typeface="Comic Sans MS" pitchFamily="66" charset="0"/>
                        </a:rPr>
                        <a:t>integration</a:t>
                      </a:r>
                      <a:r>
                        <a:rPr lang="it-IT" baseline="0" dirty="0">
                          <a:latin typeface="Comic Sans MS" pitchFamily="66" charset="0"/>
                        </a:rPr>
                        <a:t> of new </a:t>
                      </a:r>
                      <a:r>
                        <a:rPr lang="it-IT" baseline="0" dirty="0" err="1">
                          <a:latin typeface="Comic Sans MS" pitchFamily="66" charset="0"/>
                        </a:rPr>
                        <a:t>knowledge</a:t>
                      </a:r>
                      <a:r>
                        <a:rPr lang="it-IT" baseline="0" dirty="0">
                          <a:latin typeface="Comic Sans MS" pitchFamily="66" charset="0"/>
                        </a:rPr>
                        <a:t>.</a:t>
                      </a:r>
                    </a:p>
                    <a:p>
                      <a:pPr algn="ctr"/>
                      <a:endParaRPr lang="it-IT" dirty="0">
                        <a:latin typeface="Comic Sans MS" pitchFamily="66" charset="0"/>
                      </a:endParaRPr>
                    </a:p>
                  </a:txBody>
                  <a:tcPr/>
                </a:tc>
                <a:tc>
                  <a:txBody>
                    <a:bodyPr/>
                    <a:lstStyle/>
                    <a:p>
                      <a:pPr algn="ctr"/>
                      <a:endParaRPr lang="it-IT" dirty="0">
                        <a:latin typeface="Comic Sans MS" pitchFamily="66" charset="0"/>
                      </a:endParaRPr>
                    </a:p>
                    <a:p>
                      <a:pPr algn="ctr"/>
                      <a:r>
                        <a:rPr lang="it-IT" dirty="0" err="1">
                          <a:latin typeface="Comic Sans MS" pitchFamily="66" charset="0"/>
                        </a:rPr>
                        <a:t>Improve</a:t>
                      </a:r>
                      <a:r>
                        <a:rPr lang="it-IT" baseline="0" dirty="0">
                          <a:latin typeface="Comic Sans MS" pitchFamily="66" charset="0"/>
                        </a:rPr>
                        <a:t> the </a:t>
                      </a:r>
                      <a:r>
                        <a:rPr lang="it-IT" baseline="0" dirty="0" err="1">
                          <a:latin typeface="Comic Sans MS" pitchFamily="66" charset="0"/>
                        </a:rPr>
                        <a:t>strategy</a:t>
                      </a:r>
                      <a:r>
                        <a:rPr lang="it-IT" baseline="0" dirty="0">
                          <a:latin typeface="Comic Sans MS" pitchFamily="66" charset="0"/>
                        </a:rPr>
                        <a:t> of </a:t>
                      </a:r>
                      <a:r>
                        <a:rPr lang="it-IT" baseline="0" dirty="0" err="1">
                          <a:latin typeface="Comic Sans MS" pitchFamily="66" charset="0"/>
                        </a:rPr>
                        <a:t>learning</a:t>
                      </a:r>
                      <a:r>
                        <a:rPr lang="it-IT" baseline="0" dirty="0">
                          <a:latin typeface="Comic Sans MS" pitchFamily="66" charset="0"/>
                        </a:rPr>
                        <a:t>, </a:t>
                      </a:r>
                      <a:r>
                        <a:rPr lang="it-IT" baseline="0" dirty="0" err="1">
                          <a:latin typeface="Comic Sans MS" pitchFamily="66" charset="0"/>
                        </a:rPr>
                        <a:t>where</a:t>
                      </a:r>
                      <a:r>
                        <a:rPr lang="it-IT" baseline="0" dirty="0">
                          <a:latin typeface="Comic Sans MS" pitchFamily="66" charset="0"/>
                        </a:rPr>
                        <a:t>  </a:t>
                      </a:r>
                      <a:r>
                        <a:rPr lang="it-IT" baseline="0" dirty="0" err="1">
                          <a:latin typeface="Comic Sans MS" pitchFamily="66" charset="0"/>
                        </a:rPr>
                        <a:t>learning</a:t>
                      </a:r>
                      <a:r>
                        <a:rPr lang="it-IT" baseline="0" dirty="0">
                          <a:latin typeface="Comic Sans MS" pitchFamily="66" charset="0"/>
                        </a:rPr>
                        <a:t> </a:t>
                      </a:r>
                      <a:r>
                        <a:rPr lang="it-IT" baseline="0" dirty="0" err="1">
                          <a:latin typeface="Comic Sans MS" pitchFamily="66" charset="0"/>
                        </a:rPr>
                        <a:t>is</a:t>
                      </a:r>
                      <a:r>
                        <a:rPr lang="it-IT" baseline="0" dirty="0">
                          <a:latin typeface="Comic Sans MS" pitchFamily="66" charset="0"/>
                        </a:rPr>
                        <a:t> </a:t>
                      </a:r>
                      <a:r>
                        <a:rPr lang="it-IT" baseline="0" dirty="0" err="1">
                          <a:latin typeface="Comic Sans MS" pitchFamily="66" charset="0"/>
                        </a:rPr>
                        <a:t>not</a:t>
                      </a:r>
                      <a:r>
                        <a:rPr lang="it-IT" baseline="0" dirty="0">
                          <a:latin typeface="Comic Sans MS" pitchFamily="66" charset="0"/>
                        </a:rPr>
                        <a:t> </a:t>
                      </a:r>
                      <a:r>
                        <a:rPr lang="it-IT" baseline="0" dirty="0" err="1">
                          <a:latin typeface="Comic Sans MS" pitchFamily="66" charset="0"/>
                        </a:rPr>
                        <a:t>merely</a:t>
                      </a:r>
                      <a:r>
                        <a:rPr lang="it-IT" baseline="0" dirty="0">
                          <a:latin typeface="Comic Sans MS" pitchFamily="66" charset="0"/>
                        </a:rPr>
                        <a:t> </a:t>
                      </a:r>
                      <a:r>
                        <a:rPr lang="it-IT" baseline="0" dirty="0" err="1">
                          <a:latin typeface="Comic Sans MS" pitchFamily="66" charset="0"/>
                        </a:rPr>
                        <a:t>memorization</a:t>
                      </a:r>
                      <a:r>
                        <a:rPr lang="it-IT" baseline="0" dirty="0">
                          <a:latin typeface="Comic Sans MS" pitchFamily="66" charset="0"/>
                        </a:rPr>
                        <a:t>,</a:t>
                      </a:r>
                    </a:p>
                    <a:p>
                      <a:pPr algn="ctr"/>
                      <a:r>
                        <a:rPr lang="it-IT" baseline="0" dirty="0" err="1">
                          <a:latin typeface="Comic Sans MS" pitchFamily="66" charset="0"/>
                        </a:rPr>
                        <a:t>but</a:t>
                      </a:r>
                      <a:r>
                        <a:rPr lang="it-IT" baseline="0" dirty="0">
                          <a:latin typeface="Comic Sans MS" pitchFamily="66" charset="0"/>
                        </a:rPr>
                        <a:t> </a:t>
                      </a:r>
                      <a:r>
                        <a:rPr lang="it-IT" baseline="0" dirty="0" err="1">
                          <a:latin typeface="Comic Sans MS" pitchFamily="66" charset="0"/>
                        </a:rPr>
                        <a:t>above</a:t>
                      </a:r>
                      <a:r>
                        <a:rPr lang="it-IT" baseline="0" dirty="0">
                          <a:latin typeface="Comic Sans MS" pitchFamily="66" charset="0"/>
                        </a:rPr>
                        <a:t> </a:t>
                      </a:r>
                      <a:r>
                        <a:rPr lang="it-IT" baseline="0" dirty="0" err="1">
                          <a:latin typeface="Comic Sans MS" pitchFamily="66" charset="0"/>
                        </a:rPr>
                        <a:t>all</a:t>
                      </a:r>
                      <a:endParaRPr lang="it-IT" baseline="0" dirty="0">
                        <a:latin typeface="Comic Sans MS" pitchFamily="66" charset="0"/>
                      </a:endParaRPr>
                    </a:p>
                    <a:p>
                      <a:pPr algn="ctr"/>
                      <a:r>
                        <a:rPr lang="it-IT" baseline="0" dirty="0" err="1">
                          <a:latin typeface="Comic Sans MS" pitchFamily="66" charset="0"/>
                        </a:rPr>
                        <a:t>Understanding</a:t>
                      </a:r>
                      <a:r>
                        <a:rPr lang="it-IT" baseline="0" dirty="0">
                          <a:latin typeface="Comic Sans MS" pitchFamily="66" charset="0"/>
                        </a:rPr>
                        <a:t> and </a:t>
                      </a:r>
                      <a:r>
                        <a:rPr lang="it-IT" baseline="0" dirty="0" err="1">
                          <a:latin typeface="Comic Sans MS" pitchFamily="66" charset="0"/>
                        </a:rPr>
                        <a:t>doing</a:t>
                      </a:r>
                      <a:r>
                        <a:rPr lang="it-IT" baseline="0" dirty="0">
                          <a:latin typeface="Comic Sans MS" pitchFamily="66" charset="0"/>
                        </a:rPr>
                        <a:t>.</a:t>
                      </a:r>
                      <a:endParaRPr lang="it-IT" dirty="0">
                        <a:latin typeface="Comic Sans MS" pitchFamily="66" charset="0"/>
                      </a:endParaRPr>
                    </a:p>
                  </a:txBody>
                  <a:tcPr/>
                </a:tc>
                <a:extLst>
                  <a:ext uri="{0D108BD9-81ED-4DB2-BD59-A6C34878D82A}">
                    <a16:rowId xmlns:a16="http://schemas.microsoft.com/office/drawing/2014/main" val="10001"/>
                  </a:ext>
                </a:extLst>
              </a:tr>
              <a:tr h="370840">
                <a:tc>
                  <a:txBody>
                    <a:bodyPr/>
                    <a:lstStyle/>
                    <a:p>
                      <a:pPr algn="just">
                        <a:buFontTx/>
                        <a:buChar char="-"/>
                      </a:pPr>
                      <a:endParaRPr lang="it-IT" sz="800" i="0" dirty="0">
                        <a:latin typeface="Comic Sans MS" pitchFamily="66" charset="0"/>
                      </a:endParaRPr>
                    </a:p>
                  </a:txBody>
                  <a:tcPr/>
                </a:tc>
                <a:tc>
                  <a:txBody>
                    <a:bodyPr/>
                    <a:lstStyle/>
                    <a:p>
                      <a:pPr algn="ctr"/>
                      <a:endParaRPr lang="it-IT" sz="800" dirty="0">
                        <a:latin typeface="Comic Sans MS" pitchFamily="66" charset="0"/>
                      </a:endParaRPr>
                    </a:p>
                  </a:txBody>
                  <a:tcPr/>
                </a:tc>
                <a:tc>
                  <a:txBody>
                    <a:bodyPr/>
                    <a:lstStyle/>
                    <a:p>
                      <a:pPr algn="ctr"/>
                      <a:endParaRPr lang="it-IT" sz="800" dirty="0">
                        <a:latin typeface="Comic Sans MS" pitchFamily="66" charset="0"/>
                      </a:endParaRPr>
                    </a:p>
                  </a:txBody>
                  <a:tcPr/>
                </a:tc>
                <a:extLst>
                  <a:ext uri="{0D108BD9-81ED-4DB2-BD59-A6C34878D82A}">
                    <a16:rowId xmlns:a16="http://schemas.microsoft.com/office/drawing/2014/main" val="10002"/>
                  </a:ext>
                </a:extLst>
              </a:tr>
              <a:tr h="370840">
                <a:tc>
                  <a:txBody>
                    <a:bodyPr/>
                    <a:lstStyle/>
                    <a:p>
                      <a:pPr algn="ctr"/>
                      <a:r>
                        <a:rPr lang="it-IT" b="1" i="0" dirty="0">
                          <a:solidFill>
                            <a:schemeClr val="bg1"/>
                          </a:solidFill>
                          <a:latin typeface="Comic Sans MS" pitchFamily="66" charset="0"/>
                        </a:rPr>
                        <a:t>RIFERIMENTI</a:t>
                      </a:r>
                    </a:p>
                  </a:txBody>
                  <a:tcPr>
                    <a:solidFill>
                      <a:schemeClr val="accent1"/>
                    </a:solidFill>
                  </a:tcPr>
                </a:tc>
                <a:tc grid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it-IT" sz="1600" dirty="0">
                          <a:solidFill>
                            <a:schemeClr val="bg1"/>
                          </a:solidFill>
                          <a:latin typeface="Comic Sans MS" pitchFamily="66" charset="0"/>
                        </a:rPr>
                        <a:t>http://www.edscuola.it/archivio/didattica/</a:t>
                      </a:r>
                      <a:r>
                        <a:rPr lang="it-IT" sz="1600" dirty="0" err="1">
                          <a:solidFill>
                            <a:schemeClr val="bg1"/>
                          </a:solidFill>
                          <a:latin typeface="Comic Sans MS" pitchFamily="66" charset="0"/>
                        </a:rPr>
                        <a:t>leanrning.html</a:t>
                      </a:r>
                      <a:endParaRPr lang="it-IT" sz="1600" dirty="0">
                        <a:solidFill>
                          <a:schemeClr val="bg1"/>
                        </a:solidFill>
                        <a:latin typeface="Comic Sans MS" pitchFamily="66" charset="0"/>
                      </a:endParaRPr>
                    </a:p>
                  </a:txBody>
                  <a:tcPr>
                    <a:solidFill>
                      <a:schemeClr val="accent1"/>
                    </a:solidFill>
                  </a:tcPr>
                </a:tc>
                <a:tc hMerge="1">
                  <a:txBody>
                    <a:bodyPr/>
                    <a:lstStyle/>
                    <a:p>
                      <a:pPr algn="ctr"/>
                      <a:endParaRPr lang="it-IT" dirty="0">
                        <a:latin typeface="Comic Sans MS" pitchFamily="66" charset="0"/>
                      </a:endParaRPr>
                    </a:p>
                  </a:txBody>
                  <a:tcPr/>
                </a:tc>
                <a:extLst>
                  <a:ext uri="{0D108BD9-81ED-4DB2-BD59-A6C34878D82A}">
                    <a16:rowId xmlns:a16="http://schemas.microsoft.com/office/drawing/2014/main" val="10003"/>
                  </a:ext>
                </a:extLst>
              </a:tr>
            </a:tbl>
          </a:graphicData>
        </a:graphic>
      </p:graphicFrame>
      <p:sp>
        <p:nvSpPr>
          <p:cNvPr id="2" name="Titolo 1"/>
          <p:cNvSpPr>
            <a:spLocks noGrp="1"/>
          </p:cNvSpPr>
          <p:nvPr>
            <p:ph type="title"/>
          </p:nvPr>
        </p:nvSpPr>
        <p:spPr>
          <a:xfrm>
            <a:off x="0" y="274638"/>
            <a:ext cx="8964488" cy="706090"/>
          </a:xfrm>
        </p:spPr>
        <p:txBody>
          <a:bodyPr>
            <a:normAutofit/>
          </a:bodyPr>
          <a:lstStyle/>
          <a:p>
            <a:r>
              <a:rPr lang="it-IT" sz="3800" dirty="0">
                <a:solidFill>
                  <a:srgbClr val="0070C0"/>
                </a:solidFill>
                <a:latin typeface="Comic Sans MS" pitchFamily="66" charset="0"/>
              </a:rPr>
              <a:t>INNOVATIVE DIDACTIC THEORIES</a:t>
            </a:r>
          </a:p>
        </p:txBody>
      </p:sp>
    </p:spTree>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485</TotalTime>
  <Words>471</Words>
  <Application>Microsoft Office PowerPoint</Application>
  <PresentationFormat>On-screen Show (4:3)</PresentationFormat>
  <Paragraphs>60</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Apple Chancery</vt:lpstr>
      <vt:lpstr>Arial</vt:lpstr>
      <vt:lpstr>Calibri</vt:lpstr>
      <vt:lpstr>Comic Sans MS</vt:lpstr>
      <vt:lpstr>Kristen ITC</vt:lpstr>
      <vt:lpstr>Wingdings</vt:lpstr>
      <vt:lpstr>Tema di Office</vt:lpstr>
      <vt:lpstr>PowerPoint Presentation</vt:lpstr>
      <vt:lpstr>PowerPoint Presentation</vt:lpstr>
      <vt:lpstr>In this project we will focus on Social Constructivism or Learner Centered Theories. Constructivism is a theory of knowledge, not a didactic method, which tries to explain the general way in which people learn. The constructivist didactic that stems from these theories changes the meaning of learning, the role of the teacher, his relationship with the pupil and of the pupils among themselves. The teacher: teaches,suggests but at the same time allows children to experiment and to ask questions.</vt:lpstr>
      <vt:lpstr>PowerPoint Presentation</vt:lpstr>
      <vt:lpstr>PowerPoint Presentation</vt:lpstr>
      <vt:lpstr>INNOVATIVE DIDACTIC THEORIES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User</dc:creator>
  <cp:lastModifiedBy>Mara</cp:lastModifiedBy>
  <cp:revision>65</cp:revision>
  <dcterms:created xsi:type="dcterms:W3CDTF">2017-09-26T08:26:55Z</dcterms:created>
  <dcterms:modified xsi:type="dcterms:W3CDTF">2017-12-17T17:11:23Z</dcterms:modified>
</cp:coreProperties>
</file>