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1"/>
  </p:notesMasterIdLst>
  <p:sldIdLst>
    <p:sldId id="279" r:id="rId2"/>
    <p:sldId id="256" r:id="rId3"/>
    <p:sldId id="257" r:id="rId4"/>
    <p:sldId id="281" r:id="rId5"/>
    <p:sldId id="265" r:id="rId6"/>
    <p:sldId id="267" r:id="rId7"/>
    <p:sldId id="259" r:id="rId8"/>
    <p:sldId id="268" r:id="rId9"/>
    <p:sldId id="269" r:id="rId10"/>
    <p:sldId id="270" r:id="rId11"/>
    <p:sldId id="271" r:id="rId12"/>
    <p:sldId id="272" r:id="rId13"/>
    <p:sldId id="273" r:id="rId14"/>
    <p:sldId id="274" r:id="rId15"/>
    <p:sldId id="275" r:id="rId16"/>
    <p:sldId id="276" r:id="rId17"/>
    <p:sldId id="277" r:id="rId18"/>
    <p:sldId id="278" r:id="rId19"/>
    <p:sldId id="28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03C43-62BA-4497-9599-E09C21E38CB1}" type="datetimeFigureOut">
              <a:rPr lang="tr-TR" smtClean="0"/>
              <a:t>26.11.2018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2D404-174A-4CE8-A8DF-EEEF229861A9}" type="slidenum">
              <a:rPr lang="tr-TR" smtClean="0"/>
              <a:t>‹#›</a:t>
            </a:fld>
            <a:endParaRPr lang="tr-TR"/>
          </a:p>
        </p:txBody>
      </p:sp>
    </p:spTree>
    <p:extLst>
      <p:ext uri="{BB962C8B-B14F-4D97-AF65-F5344CB8AC3E}">
        <p14:creationId xmlns:p14="http://schemas.microsoft.com/office/powerpoint/2010/main" val="312063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2</a:t>
            </a:fld>
            <a:endParaRPr lang="tr-TR"/>
          </a:p>
        </p:txBody>
      </p:sp>
    </p:spTree>
    <p:extLst>
      <p:ext uri="{BB962C8B-B14F-4D97-AF65-F5344CB8AC3E}">
        <p14:creationId xmlns:p14="http://schemas.microsoft.com/office/powerpoint/2010/main" val="112979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11</a:t>
            </a:fld>
            <a:endParaRPr lang="tr-TR"/>
          </a:p>
        </p:txBody>
      </p:sp>
    </p:spTree>
    <p:extLst>
      <p:ext uri="{BB962C8B-B14F-4D97-AF65-F5344CB8AC3E}">
        <p14:creationId xmlns:p14="http://schemas.microsoft.com/office/powerpoint/2010/main" val="297853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12</a:t>
            </a:fld>
            <a:endParaRPr lang="tr-TR"/>
          </a:p>
        </p:txBody>
      </p:sp>
    </p:spTree>
    <p:extLst>
      <p:ext uri="{BB962C8B-B14F-4D97-AF65-F5344CB8AC3E}">
        <p14:creationId xmlns:p14="http://schemas.microsoft.com/office/powerpoint/2010/main" val="291521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13</a:t>
            </a:fld>
            <a:endParaRPr lang="tr-TR"/>
          </a:p>
        </p:txBody>
      </p:sp>
    </p:spTree>
    <p:extLst>
      <p:ext uri="{BB962C8B-B14F-4D97-AF65-F5344CB8AC3E}">
        <p14:creationId xmlns:p14="http://schemas.microsoft.com/office/powerpoint/2010/main" val="43347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14</a:t>
            </a:fld>
            <a:endParaRPr lang="tr-TR"/>
          </a:p>
        </p:txBody>
      </p:sp>
    </p:spTree>
    <p:extLst>
      <p:ext uri="{BB962C8B-B14F-4D97-AF65-F5344CB8AC3E}">
        <p14:creationId xmlns:p14="http://schemas.microsoft.com/office/powerpoint/2010/main" val="195709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15</a:t>
            </a:fld>
            <a:endParaRPr lang="tr-TR"/>
          </a:p>
        </p:txBody>
      </p:sp>
    </p:spTree>
    <p:extLst>
      <p:ext uri="{BB962C8B-B14F-4D97-AF65-F5344CB8AC3E}">
        <p14:creationId xmlns:p14="http://schemas.microsoft.com/office/powerpoint/2010/main" val="30164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16</a:t>
            </a:fld>
            <a:endParaRPr lang="tr-TR"/>
          </a:p>
        </p:txBody>
      </p:sp>
    </p:spTree>
    <p:extLst>
      <p:ext uri="{BB962C8B-B14F-4D97-AF65-F5344CB8AC3E}">
        <p14:creationId xmlns:p14="http://schemas.microsoft.com/office/powerpoint/2010/main" val="409018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17</a:t>
            </a:fld>
            <a:endParaRPr lang="tr-TR"/>
          </a:p>
        </p:txBody>
      </p:sp>
    </p:spTree>
    <p:extLst>
      <p:ext uri="{BB962C8B-B14F-4D97-AF65-F5344CB8AC3E}">
        <p14:creationId xmlns:p14="http://schemas.microsoft.com/office/powerpoint/2010/main" val="239643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18</a:t>
            </a:fld>
            <a:endParaRPr lang="tr-TR"/>
          </a:p>
        </p:txBody>
      </p:sp>
    </p:spTree>
    <p:extLst>
      <p:ext uri="{BB962C8B-B14F-4D97-AF65-F5344CB8AC3E}">
        <p14:creationId xmlns:p14="http://schemas.microsoft.com/office/powerpoint/2010/main" val="324944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F12D404-174A-4CE8-A8DF-EEEF229861A9}" type="slidenum">
              <a:rPr lang="tr-TR" smtClean="0"/>
              <a:t>3</a:t>
            </a:fld>
            <a:endParaRPr lang="tr-TR"/>
          </a:p>
        </p:txBody>
      </p:sp>
    </p:spTree>
    <p:extLst>
      <p:ext uri="{BB962C8B-B14F-4D97-AF65-F5344CB8AC3E}">
        <p14:creationId xmlns:p14="http://schemas.microsoft.com/office/powerpoint/2010/main" val="179225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F12D404-174A-4CE8-A8DF-EEEF229861A9}" type="slidenum">
              <a:rPr lang="tr-TR" smtClean="0"/>
              <a:t>4</a:t>
            </a:fld>
            <a:endParaRPr lang="tr-TR"/>
          </a:p>
        </p:txBody>
      </p:sp>
    </p:spTree>
    <p:extLst>
      <p:ext uri="{BB962C8B-B14F-4D97-AF65-F5344CB8AC3E}">
        <p14:creationId xmlns:p14="http://schemas.microsoft.com/office/powerpoint/2010/main" val="2746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5</a:t>
            </a:fld>
            <a:endParaRPr lang="tr-TR"/>
          </a:p>
        </p:txBody>
      </p:sp>
    </p:spTree>
    <p:extLst>
      <p:ext uri="{BB962C8B-B14F-4D97-AF65-F5344CB8AC3E}">
        <p14:creationId xmlns:p14="http://schemas.microsoft.com/office/powerpoint/2010/main" val="203787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6</a:t>
            </a:fld>
            <a:endParaRPr lang="tr-TR"/>
          </a:p>
        </p:txBody>
      </p:sp>
    </p:spTree>
    <p:extLst>
      <p:ext uri="{BB962C8B-B14F-4D97-AF65-F5344CB8AC3E}">
        <p14:creationId xmlns:p14="http://schemas.microsoft.com/office/powerpoint/2010/main" val="276532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7</a:t>
            </a:fld>
            <a:endParaRPr lang="tr-TR"/>
          </a:p>
        </p:txBody>
      </p:sp>
    </p:spTree>
    <p:extLst>
      <p:ext uri="{BB962C8B-B14F-4D97-AF65-F5344CB8AC3E}">
        <p14:creationId xmlns:p14="http://schemas.microsoft.com/office/powerpoint/2010/main" val="181862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8</a:t>
            </a:fld>
            <a:endParaRPr lang="tr-TR"/>
          </a:p>
        </p:txBody>
      </p:sp>
    </p:spTree>
    <p:extLst>
      <p:ext uri="{BB962C8B-B14F-4D97-AF65-F5344CB8AC3E}">
        <p14:creationId xmlns:p14="http://schemas.microsoft.com/office/powerpoint/2010/main" val="232316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9</a:t>
            </a:fld>
            <a:endParaRPr lang="tr-TR"/>
          </a:p>
        </p:txBody>
      </p:sp>
    </p:spTree>
    <p:extLst>
      <p:ext uri="{BB962C8B-B14F-4D97-AF65-F5344CB8AC3E}">
        <p14:creationId xmlns:p14="http://schemas.microsoft.com/office/powerpoint/2010/main" val="199124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12D404-174A-4CE8-A8DF-EEEF229861A9}" type="slidenum">
              <a:rPr lang="tr-TR" smtClean="0"/>
              <a:t>10</a:t>
            </a:fld>
            <a:endParaRPr lang="tr-TR"/>
          </a:p>
        </p:txBody>
      </p:sp>
    </p:spTree>
    <p:extLst>
      <p:ext uri="{BB962C8B-B14F-4D97-AF65-F5344CB8AC3E}">
        <p14:creationId xmlns:p14="http://schemas.microsoft.com/office/powerpoint/2010/main" val="211829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6D55E9-9CE4-4B6A-863C-A8C1ABF1A34C}"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108586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6D55E9-9CE4-4B6A-863C-A8C1ABF1A34C}"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212501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6D55E9-9CE4-4B6A-863C-A8C1ABF1A34C}"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8AB3F2-3CC3-42AF-88C8-AD59C9167184}"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080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26D55E9-9CE4-4B6A-863C-A8C1ABF1A34C}"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379393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26D55E9-9CE4-4B6A-863C-A8C1ABF1A34C}"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8AB3F2-3CC3-42AF-88C8-AD59C9167184}"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0466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A26D55E9-9CE4-4B6A-863C-A8C1ABF1A34C}"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3984265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6D55E9-9CE4-4B6A-863C-A8C1ABF1A34C}"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432829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6D55E9-9CE4-4B6A-863C-A8C1ABF1A34C}"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402081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6D55E9-9CE4-4B6A-863C-A8C1ABF1A34C}"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94864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6D55E9-9CE4-4B6A-863C-A8C1ABF1A34C}" type="datetimeFigureOut">
              <a:rPr lang="tr-TR" smtClean="0"/>
              <a:t>26.11.2018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1039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6D55E9-9CE4-4B6A-863C-A8C1ABF1A34C}"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235860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6D55E9-9CE4-4B6A-863C-A8C1ABF1A34C}" type="datetimeFigureOut">
              <a:rPr lang="tr-TR" smtClean="0"/>
              <a:t>26.11.2018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326424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26D55E9-9CE4-4B6A-863C-A8C1ABF1A34C}" type="datetimeFigureOut">
              <a:rPr lang="tr-TR" smtClean="0"/>
              <a:t>26.11.2018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297337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D55E9-9CE4-4B6A-863C-A8C1ABF1A34C}" type="datetimeFigureOut">
              <a:rPr lang="tr-TR" smtClean="0"/>
              <a:t>26.11.2018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50087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6D55E9-9CE4-4B6A-863C-A8C1ABF1A34C}"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10337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6D55E9-9CE4-4B6A-863C-A8C1ABF1A34C}" type="datetimeFigureOut">
              <a:rPr lang="tr-TR" smtClean="0"/>
              <a:t>26.11.2018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8AB3F2-3CC3-42AF-88C8-AD59C9167184}" type="slidenum">
              <a:rPr lang="tr-TR" smtClean="0"/>
              <a:t>‹#›</a:t>
            </a:fld>
            <a:endParaRPr lang="tr-TR"/>
          </a:p>
        </p:txBody>
      </p:sp>
    </p:spTree>
    <p:extLst>
      <p:ext uri="{BB962C8B-B14F-4D97-AF65-F5344CB8AC3E}">
        <p14:creationId xmlns:p14="http://schemas.microsoft.com/office/powerpoint/2010/main" val="257957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6D55E9-9CE4-4B6A-863C-A8C1ABF1A34C}" type="datetimeFigureOut">
              <a:rPr lang="tr-TR" smtClean="0"/>
              <a:t>26.11.2018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8AB3F2-3CC3-42AF-88C8-AD59C9167184}" type="slidenum">
              <a:rPr lang="tr-TR" smtClean="0"/>
              <a:t>‹#›</a:t>
            </a:fld>
            <a:endParaRPr lang="tr-TR"/>
          </a:p>
        </p:txBody>
      </p:sp>
    </p:spTree>
    <p:extLst>
      <p:ext uri="{BB962C8B-B14F-4D97-AF65-F5344CB8AC3E}">
        <p14:creationId xmlns:p14="http://schemas.microsoft.com/office/powerpoint/2010/main" val="115652078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3752" y="2728210"/>
            <a:ext cx="9405988" cy="3130842"/>
          </a:xfrm>
        </p:spPr>
        <p:txBody>
          <a:bodyPr>
            <a:noAutofit/>
          </a:bodyPr>
          <a:lstStyle/>
          <a:p>
            <a:pPr algn="ctr"/>
            <a:r>
              <a:rPr lang="tr-TR" sz="6000" b="1" dirty="0">
                <a:solidFill>
                  <a:srgbClr val="FF0000"/>
                </a:solidFill>
              </a:rPr>
              <a:t>I’m an Artist a</a:t>
            </a:r>
            <a:r>
              <a:rPr lang="en-GB" sz="6000" b="1" dirty="0" err="1">
                <a:solidFill>
                  <a:srgbClr val="FF0000"/>
                </a:solidFill>
              </a:rPr>
              <a:t>ctivities</a:t>
            </a:r>
            <a:r>
              <a:rPr lang="tr-TR" sz="6000" b="1" dirty="0">
                <a:solidFill>
                  <a:srgbClr val="FF0000"/>
                </a:solidFill>
              </a:rPr>
              <a:t> of  Naciye Kabakçı Preschool</a:t>
            </a:r>
          </a:p>
        </p:txBody>
      </p:sp>
      <p:pic>
        <p:nvPicPr>
          <p:cNvPr id="3" name="Resim 2"/>
          <p:cNvPicPr>
            <a:picLocks noChangeAspect="1"/>
          </p:cNvPicPr>
          <p:nvPr/>
        </p:nvPicPr>
        <p:blipFill>
          <a:blip r:embed="rId2"/>
          <a:stretch>
            <a:fillRect/>
          </a:stretch>
        </p:blipFill>
        <p:spPr>
          <a:xfrm>
            <a:off x="10050568" y="13481"/>
            <a:ext cx="2163580" cy="2548328"/>
          </a:xfrm>
          <a:prstGeom prst="rect">
            <a:avLst/>
          </a:prstGeom>
        </p:spPr>
      </p:pic>
      <p:pic>
        <p:nvPicPr>
          <p:cNvPr id="4" name="Resim 3"/>
          <p:cNvPicPr>
            <a:picLocks noChangeAspect="1"/>
          </p:cNvPicPr>
          <p:nvPr/>
        </p:nvPicPr>
        <p:blipFill>
          <a:blip r:embed="rId3"/>
          <a:stretch>
            <a:fillRect/>
          </a:stretch>
        </p:blipFill>
        <p:spPr>
          <a:xfrm>
            <a:off x="4411031" y="790778"/>
            <a:ext cx="3596952" cy="993734"/>
          </a:xfrm>
          <a:prstGeom prst="rect">
            <a:avLst/>
          </a:prstGeom>
        </p:spPr>
      </p:pic>
      <p:pic>
        <p:nvPicPr>
          <p:cNvPr id="5" name="Resim 4"/>
          <p:cNvPicPr>
            <a:picLocks noChangeAspect="1"/>
          </p:cNvPicPr>
          <p:nvPr/>
        </p:nvPicPr>
        <p:blipFill>
          <a:blip r:embed="rId4"/>
          <a:stretch>
            <a:fillRect/>
          </a:stretch>
        </p:blipFill>
        <p:spPr>
          <a:xfrm>
            <a:off x="93870" y="0"/>
            <a:ext cx="2274576" cy="2127688"/>
          </a:xfrm>
          <a:prstGeom prst="rect">
            <a:avLst/>
          </a:prstGeom>
        </p:spPr>
      </p:pic>
    </p:spTree>
    <p:extLst>
      <p:ext uri="{BB962C8B-B14F-4D97-AF65-F5344CB8AC3E}">
        <p14:creationId xmlns:p14="http://schemas.microsoft.com/office/powerpoint/2010/main" val="276379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72197" y="1243418"/>
            <a:ext cx="2461112" cy="586244"/>
          </a:xfrm>
        </p:spPr>
        <p:txBody>
          <a:bodyPr>
            <a:normAutofit fontScale="90000"/>
          </a:bodyPr>
          <a:lstStyle/>
          <a:p>
            <a:r>
              <a:rPr lang="tr-TR" b="1" dirty="0">
                <a:solidFill>
                  <a:srgbClr val="FF0000"/>
                </a:solidFill>
                <a:latin typeface="+mn-lt"/>
              </a:rPr>
              <a:t>Jar Painting</a:t>
            </a:r>
          </a:p>
        </p:txBody>
      </p:sp>
      <p:sp>
        <p:nvSpPr>
          <p:cNvPr id="3" name="İçerik Yer Tutucusu 2"/>
          <p:cNvSpPr>
            <a:spLocks noGrp="1"/>
          </p:cNvSpPr>
          <p:nvPr>
            <p:ph idx="1"/>
          </p:nvPr>
        </p:nvSpPr>
        <p:spPr>
          <a:xfrm>
            <a:off x="917575" y="1829662"/>
            <a:ext cx="10401589" cy="4571137"/>
          </a:xfrm>
        </p:spPr>
        <p:txBody>
          <a:bodyPr>
            <a:normAutofit fontScale="92500" lnSpcReduction="10000"/>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685" y="86415"/>
            <a:ext cx="3594136" cy="992215"/>
          </a:xfrm>
          <a:prstGeom prst="rect">
            <a:avLst/>
          </a:prstGeom>
        </p:spPr>
      </p:pic>
      <p:sp>
        <p:nvSpPr>
          <p:cNvPr id="5" name="Rechteck 4"/>
          <p:cNvSpPr/>
          <p:nvPr/>
        </p:nvSpPr>
        <p:spPr>
          <a:xfrm>
            <a:off x="917575" y="1829662"/>
            <a:ext cx="10041370" cy="1200329"/>
          </a:xfrm>
          <a:prstGeom prst="rect">
            <a:avLst/>
          </a:prstGeom>
        </p:spPr>
        <p:txBody>
          <a:bodyPr wrap="square">
            <a:spAutoFit/>
          </a:bodyPr>
          <a:lstStyle/>
          <a:p>
            <a:pPr algn="just"/>
            <a:r>
              <a:rPr lang="en-US" b="1" dirty="0"/>
              <a:t>Children stick a heart paper on a glass jar. Children paint the jar using acrylic paint with the help of the sponge. When the painting process is finished, children remove heart paper. Then print with ear pads, get a spotted look. After all the work is done, the jars are left to dry. Finally children decorates the jars with the ribbons.</a:t>
            </a:r>
            <a:endParaRPr lang="tr-TR" b="1" dirty="0"/>
          </a:p>
        </p:txBody>
      </p:sp>
      <p:pic>
        <p:nvPicPr>
          <p:cNvPr id="8" name="Grafik 7"/>
          <p:cNvPicPr>
            <a:picLocks noChangeAspect="1"/>
          </p:cNvPicPr>
          <p:nvPr/>
        </p:nvPicPr>
        <p:blipFill>
          <a:blip r:embed="rId4"/>
          <a:stretch>
            <a:fillRect/>
          </a:stretch>
        </p:blipFill>
        <p:spPr>
          <a:xfrm>
            <a:off x="917575" y="3380509"/>
            <a:ext cx="3585152" cy="3338945"/>
          </a:xfrm>
          <a:prstGeom prst="rect">
            <a:avLst/>
          </a:prstGeom>
        </p:spPr>
      </p:pic>
      <p:pic>
        <p:nvPicPr>
          <p:cNvPr id="9" name="Grafik 8"/>
          <p:cNvPicPr>
            <a:picLocks noChangeAspect="1"/>
          </p:cNvPicPr>
          <p:nvPr/>
        </p:nvPicPr>
        <p:blipFill>
          <a:blip r:embed="rId5"/>
          <a:stretch>
            <a:fillRect/>
          </a:stretch>
        </p:blipFill>
        <p:spPr>
          <a:xfrm>
            <a:off x="5929572" y="3380510"/>
            <a:ext cx="4627592" cy="3338944"/>
          </a:xfrm>
          <a:prstGeom prst="rect">
            <a:avLst/>
          </a:prstGeom>
        </p:spPr>
      </p:pic>
    </p:spTree>
    <p:extLst>
      <p:ext uri="{BB962C8B-B14F-4D97-AF65-F5344CB8AC3E}">
        <p14:creationId xmlns:p14="http://schemas.microsoft.com/office/powerpoint/2010/main" val="351534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8878" y="1243418"/>
            <a:ext cx="8155557" cy="586244"/>
          </a:xfrm>
        </p:spPr>
        <p:txBody>
          <a:bodyPr>
            <a:normAutofit fontScale="90000"/>
          </a:bodyPr>
          <a:lstStyle/>
          <a:p>
            <a:r>
              <a:rPr lang="en-US" b="1" dirty="0">
                <a:solidFill>
                  <a:srgbClr val="FF0000"/>
                </a:solidFill>
                <a:latin typeface="+mn-lt"/>
              </a:rPr>
              <a:t>Painting the cup with </a:t>
            </a:r>
            <a:r>
              <a:rPr lang="en-US" b="1" dirty="0" err="1">
                <a:solidFill>
                  <a:srgbClr val="FF0000"/>
                </a:solidFill>
                <a:latin typeface="+mn-lt"/>
              </a:rPr>
              <a:t>Ebru</a:t>
            </a:r>
            <a:r>
              <a:rPr lang="en-US" b="1" dirty="0">
                <a:solidFill>
                  <a:srgbClr val="FF0000"/>
                </a:solidFill>
                <a:latin typeface="+mn-lt"/>
              </a:rPr>
              <a:t> technique</a:t>
            </a:r>
            <a:endParaRPr lang="tr-TR" b="1" dirty="0">
              <a:solidFill>
                <a:srgbClr val="FF0000"/>
              </a:solidFill>
              <a:latin typeface="+mn-lt"/>
            </a:endParaRPr>
          </a:p>
        </p:txBody>
      </p:sp>
      <p:sp>
        <p:nvSpPr>
          <p:cNvPr id="3" name="İçerik Yer Tutucusu 2"/>
          <p:cNvSpPr>
            <a:spLocks noGrp="1"/>
          </p:cNvSpPr>
          <p:nvPr>
            <p:ph idx="1"/>
          </p:nvPr>
        </p:nvSpPr>
        <p:spPr>
          <a:xfrm>
            <a:off x="917575" y="1829662"/>
            <a:ext cx="10401589" cy="4571137"/>
          </a:xfrm>
        </p:spPr>
        <p:txBody>
          <a:bodyPr>
            <a:normAutofit fontScale="92500" lnSpcReduction="20000"/>
          </a:bodyPr>
          <a:lstStyle/>
          <a:p>
            <a:pPr marL="0" indent="0">
              <a:buNone/>
            </a:pPr>
            <a:r>
              <a:rPr lang="tr-TR" sz="2600" b="1" dirty="0">
                <a:solidFill>
                  <a:schemeClr val="tx1"/>
                </a:solidFill>
                <a:latin typeface="+mj-lt"/>
              </a:rPr>
              <a:t>Children </a:t>
            </a:r>
            <a:r>
              <a:rPr lang="en-US" sz="2600" b="1" dirty="0">
                <a:solidFill>
                  <a:schemeClr val="tx1"/>
                </a:solidFill>
                <a:latin typeface="+mj-lt"/>
              </a:rPr>
              <a:t>drop the nail polish into the water as he/she desires </a:t>
            </a:r>
            <a:r>
              <a:rPr lang="tr-TR" sz="2600" b="1" dirty="0">
                <a:solidFill>
                  <a:schemeClr val="tx1"/>
                </a:solidFill>
                <a:latin typeface="+mj-lt"/>
              </a:rPr>
              <a:t>.Then they give</a:t>
            </a:r>
            <a:r>
              <a:rPr lang="en-US" sz="2600" b="1" dirty="0">
                <a:solidFill>
                  <a:schemeClr val="tx1"/>
                </a:solidFill>
                <a:latin typeface="+mj-lt"/>
              </a:rPr>
              <a:t> shape with the help of wooden skewer</a:t>
            </a:r>
            <a:r>
              <a:rPr lang="tr-TR" sz="2600" b="1" dirty="0">
                <a:solidFill>
                  <a:schemeClr val="tx1"/>
                </a:solidFill>
                <a:latin typeface="+mj-lt"/>
              </a:rPr>
              <a:t> and p</a:t>
            </a:r>
            <a:r>
              <a:rPr lang="en-US" sz="2600" b="1" dirty="0" err="1">
                <a:solidFill>
                  <a:schemeClr val="tx1"/>
                </a:solidFill>
                <a:latin typeface="+mj-lt"/>
              </a:rPr>
              <a:t>ut</a:t>
            </a:r>
            <a:r>
              <a:rPr lang="en-US" sz="2600" b="1" dirty="0">
                <a:solidFill>
                  <a:schemeClr val="tx1"/>
                </a:solidFill>
                <a:latin typeface="+mj-lt"/>
              </a:rPr>
              <a:t> the glass into the container filled with the water and see the patter in the glass.</a:t>
            </a:r>
          </a:p>
          <a:p>
            <a:pPr marL="0" indent="0">
              <a:buNone/>
            </a:pPr>
            <a:r>
              <a:rPr lang="tr-TR" sz="2600" b="1" dirty="0">
                <a:solidFill>
                  <a:schemeClr val="tx1"/>
                </a:solidFill>
                <a:latin typeface="+mj-lt"/>
              </a:rPr>
              <a:t>         </a:t>
            </a:r>
          </a:p>
          <a:p>
            <a:pPr marL="0" indent="0">
              <a:buNone/>
            </a:pPr>
            <a:endParaRPr lang="tr-TR" sz="2600" b="1" dirty="0">
              <a:latin typeface="+mj-lt"/>
            </a:endParaRPr>
          </a:p>
          <a:p>
            <a:pPr marL="0" indent="0">
              <a:buNone/>
            </a:pPr>
            <a:endParaRPr lang="tr-TR" sz="2600" b="1" dirty="0">
              <a:latin typeface="+mj-lt"/>
            </a:endParaRPr>
          </a:p>
          <a:p>
            <a:pPr marL="0" indent="0">
              <a:buNone/>
            </a:pPr>
            <a:endParaRPr lang="tr-TR" sz="2600" b="1" dirty="0">
              <a:latin typeface="+mj-lt"/>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6" name="Dikdörtgen 5"/>
          <p:cNvSpPr/>
          <p:nvPr/>
        </p:nvSpPr>
        <p:spPr>
          <a:xfrm>
            <a:off x="1708879" y="2625613"/>
            <a:ext cx="3295452" cy="461665"/>
          </a:xfrm>
          <a:prstGeom prst="rect">
            <a:avLst/>
          </a:prstGeom>
        </p:spPr>
        <p:txBody>
          <a:bodyPr wrap="square">
            <a:spAutoFit/>
          </a:bodyPr>
          <a:lstStyle/>
          <a:p>
            <a:r>
              <a:rPr lang="en-US" sz="2400" b="1" dirty="0"/>
              <a:t>.</a:t>
            </a:r>
            <a:endParaRPr lang="en-GB" sz="2400" b="1" dirty="0"/>
          </a:p>
        </p:txBody>
      </p:sp>
      <p:pic>
        <p:nvPicPr>
          <p:cNvPr id="4" name="Grafik 3"/>
          <p:cNvPicPr>
            <a:picLocks noChangeAspect="1"/>
          </p:cNvPicPr>
          <p:nvPr/>
        </p:nvPicPr>
        <p:blipFill>
          <a:blip r:embed="rId4"/>
          <a:stretch>
            <a:fillRect/>
          </a:stretch>
        </p:blipFill>
        <p:spPr>
          <a:xfrm>
            <a:off x="802160" y="3380509"/>
            <a:ext cx="2744604" cy="2701636"/>
          </a:xfrm>
          <a:prstGeom prst="rect">
            <a:avLst/>
          </a:prstGeom>
        </p:spPr>
      </p:pic>
      <p:pic>
        <p:nvPicPr>
          <p:cNvPr id="8" name="Grafik 7"/>
          <p:cNvPicPr>
            <a:picLocks noChangeAspect="1"/>
          </p:cNvPicPr>
          <p:nvPr/>
        </p:nvPicPr>
        <p:blipFill>
          <a:blip r:embed="rId5"/>
          <a:stretch>
            <a:fillRect/>
          </a:stretch>
        </p:blipFill>
        <p:spPr>
          <a:xfrm>
            <a:off x="4001359" y="3380508"/>
            <a:ext cx="3355405" cy="2701637"/>
          </a:xfrm>
          <a:prstGeom prst="rect">
            <a:avLst/>
          </a:prstGeom>
        </p:spPr>
      </p:pic>
      <p:pic>
        <p:nvPicPr>
          <p:cNvPr id="9" name="Grafik 8"/>
          <p:cNvPicPr>
            <a:picLocks noChangeAspect="1"/>
          </p:cNvPicPr>
          <p:nvPr/>
        </p:nvPicPr>
        <p:blipFill>
          <a:blip r:embed="rId6"/>
          <a:stretch>
            <a:fillRect/>
          </a:stretch>
        </p:blipFill>
        <p:spPr>
          <a:xfrm>
            <a:off x="8141831" y="3380508"/>
            <a:ext cx="2595441" cy="2701637"/>
          </a:xfrm>
          <a:prstGeom prst="rect">
            <a:avLst/>
          </a:prstGeom>
        </p:spPr>
      </p:pic>
    </p:spTree>
    <p:extLst>
      <p:ext uri="{BB962C8B-B14F-4D97-AF65-F5344CB8AC3E}">
        <p14:creationId xmlns:p14="http://schemas.microsoft.com/office/powerpoint/2010/main" val="137315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22618" y="1243418"/>
            <a:ext cx="5624946" cy="586244"/>
          </a:xfrm>
        </p:spPr>
        <p:txBody>
          <a:bodyPr>
            <a:normAutofit fontScale="90000"/>
          </a:bodyPr>
          <a:lstStyle/>
          <a:p>
            <a:r>
              <a:rPr lang="tr-TR" b="1" dirty="0">
                <a:solidFill>
                  <a:srgbClr val="FF0000"/>
                </a:solidFill>
                <a:latin typeface="+mn-lt"/>
              </a:rPr>
              <a:t>Printing Practice</a:t>
            </a:r>
          </a:p>
        </p:txBody>
      </p:sp>
      <p:sp>
        <p:nvSpPr>
          <p:cNvPr id="3" name="İçerik Yer Tutucusu 2"/>
          <p:cNvSpPr>
            <a:spLocks noGrp="1"/>
          </p:cNvSpPr>
          <p:nvPr>
            <p:ph idx="1"/>
          </p:nvPr>
        </p:nvSpPr>
        <p:spPr>
          <a:xfrm>
            <a:off x="917575" y="1829662"/>
            <a:ext cx="10401589" cy="4571137"/>
          </a:xfrm>
        </p:spPr>
        <p:txBody>
          <a:bodyPr>
            <a:normAutofit fontScale="92500" lnSpcReduction="10000"/>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5" name="Rechteck 4"/>
          <p:cNvSpPr/>
          <p:nvPr/>
        </p:nvSpPr>
        <p:spPr>
          <a:xfrm>
            <a:off x="1108364" y="2025449"/>
            <a:ext cx="10848109" cy="646331"/>
          </a:xfrm>
          <a:prstGeom prst="rect">
            <a:avLst/>
          </a:prstGeom>
        </p:spPr>
        <p:txBody>
          <a:bodyPr wrap="square">
            <a:spAutoFit/>
          </a:bodyPr>
          <a:lstStyle/>
          <a:p>
            <a:pPr algn="just"/>
            <a:r>
              <a:rPr lang="en-US" b="1" dirty="0"/>
              <a:t>They learn by doing and living.</a:t>
            </a:r>
            <a:r>
              <a:rPr lang="tr-TR" b="1" dirty="0"/>
              <a:t> </a:t>
            </a:r>
            <a:r>
              <a:rPr lang="en-US" b="1" dirty="0"/>
              <a:t>When they mix colors, they get different colors.</a:t>
            </a:r>
          </a:p>
          <a:p>
            <a:pPr algn="just"/>
            <a:r>
              <a:rPr lang="en-US" b="1" dirty="0"/>
              <a:t>They learn to use tools and tools in different ways. Creativity develops.</a:t>
            </a:r>
          </a:p>
        </p:txBody>
      </p:sp>
      <p:pic>
        <p:nvPicPr>
          <p:cNvPr id="6" name="Grafik 5"/>
          <p:cNvPicPr>
            <a:picLocks noChangeAspect="1"/>
          </p:cNvPicPr>
          <p:nvPr/>
        </p:nvPicPr>
        <p:blipFill>
          <a:blip r:embed="rId4"/>
          <a:stretch>
            <a:fillRect/>
          </a:stretch>
        </p:blipFill>
        <p:spPr>
          <a:xfrm>
            <a:off x="1430193" y="2964873"/>
            <a:ext cx="3931516" cy="3435926"/>
          </a:xfrm>
          <a:prstGeom prst="rect">
            <a:avLst/>
          </a:prstGeom>
        </p:spPr>
      </p:pic>
      <p:pic>
        <p:nvPicPr>
          <p:cNvPr id="9" name="Grafik 8"/>
          <p:cNvPicPr>
            <a:picLocks noChangeAspect="1"/>
          </p:cNvPicPr>
          <p:nvPr/>
        </p:nvPicPr>
        <p:blipFill>
          <a:blip r:embed="rId5"/>
          <a:stretch>
            <a:fillRect/>
          </a:stretch>
        </p:blipFill>
        <p:spPr>
          <a:xfrm>
            <a:off x="6779764" y="2964873"/>
            <a:ext cx="3721981" cy="3435925"/>
          </a:xfrm>
          <a:prstGeom prst="rect">
            <a:avLst/>
          </a:prstGeom>
        </p:spPr>
      </p:pic>
    </p:spTree>
    <p:extLst>
      <p:ext uri="{BB962C8B-B14F-4D97-AF65-F5344CB8AC3E}">
        <p14:creationId xmlns:p14="http://schemas.microsoft.com/office/powerpoint/2010/main" val="127979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12826" y="1243418"/>
            <a:ext cx="4483653" cy="586244"/>
          </a:xfrm>
        </p:spPr>
        <p:txBody>
          <a:bodyPr>
            <a:normAutofit fontScale="90000"/>
          </a:bodyPr>
          <a:lstStyle/>
          <a:p>
            <a:r>
              <a:rPr lang="tr-TR" b="1" dirty="0">
                <a:solidFill>
                  <a:srgbClr val="FF0000"/>
                </a:solidFill>
                <a:latin typeface="+mn-lt"/>
              </a:rPr>
              <a:t>  </a:t>
            </a:r>
          </a:p>
        </p:txBody>
      </p:sp>
      <p:sp>
        <p:nvSpPr>
          <p:cNvPr id="3" name="İçerik Yer Tutucusu 2"/>
          <p:cNvSpPr>
            <a:spLocks noGrp="1"/>
          </p:cNvSpPr>
          <p:nvPr>
            <p:ph idx="1"/>
          </p:nvPr>
        </p:nvSpPr>
        <p:spPr>
          <a:xfrm>
            <a:off x="917575" y="1829662"/>
            <a:ext cx="10401589" cy="4571137"/>
          </a:xfrm>
        </p:spPr>
        <p:txBody>
          <a:bodyPr>
            <a:normAutofit fontScale="92500" lnSpcReduction="10000"/>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6" name="Rechteck 5"/>
          <p:cNvSpPr/>
          <p:nvPr/>
        </p:nvSpPr>
        <p:spPr>
          <a:xfrm>
            <a:off x="917575" y="2690336"/>
            <a:ext cx="9791989" cy="923330"/>
          </a:xfrm>
          <a:prstGeom prst="rect">
            <a:avLst/>
          </a:prstGeom>
        </p:spPr>
        <p:txBody>
          <a:bodyPr wrap="square">
            <a:spAutoFit/>
          </a:bodyPr>
          <a:lstStyle/>
          <a:p>
            <a:pPr algn="just"/>
            <a:r>
              <a:rPr lang="en-US" b="1" dirty="0"/>
              <a:t>Students sit at a spot where the sun's rays cast shadows over the object to be scratched. Students put the animal figure on the </a:t>
            </a:r>
            <a:r>
              <a:rPr lang="en-US" b="1" dirty="0" err="1"/>
              <a:t>paper.Students</a:t>
            </a:r>
            <a:r>
              <a:rPr lang="en-US" b="1" dirty="0"/>
              <a:t> draw a shadow around the paper with a pencil and then ask them to paint as they want.</a:t>
            </a:r>
            <a:endParaRPr lang="tr-TR" b="1" dirty="0"/>
          </a:p>
        </p:txBody>
      </p:sp>
      <p:sp>
        <p:nvSpPr>
          <p:cNvPr id="9" name="Rechteck 8"/>
          <p:cNvSpPr/>
          <p:nvPr/>
        </p:nvSpPr>
        <p:spPr>
          <a:xfrm>
            <a:off x="1149927" y="1619954"/>
            <a:ext cx="9033164" cy="523220"/>
          </a:xfrm>
          <a:prstGeom prst="rect">
            <a:avLst/>
          </a:prstGeom>
        </p:spPr>
        <p:txBody>
          <a:bodyPr wrap="square">
            <a:spAutoFit/>
          </a:bodyPr>
          <a:lstStyle/>
          <a:p>
            <a:r>
              <a:rPr lang="en-US" dirty="0"/>
              <a:t> </a:t>
            </a:r>
            <a:r>
              <a:rPr lang="en-US" sz="2800" b="1" dirty="0">
                <a:solidFill>
                  <a:srgbClr val="FF0000"/>
                </a:solidFill>
              </a:rPr>
              <a:t>Drawing picture using shadow painting technique.</a:t>
            </a:r>
            <a:endParaRPr lang="tr-TR" sz="2800" b="1" dirty="0">
              <a:solidFill>
                <a:srgbClr val="FF0000"/>
              </a:solidFill>
            </a:endParaRPr>
          </a:p>
        </p:txBody>
      </p:sp>
      <p:pic>
        <p:nvPicPr>
          <p:cNvPr id="4" name="Grafik 3"/>
          <p:cNvPicPr>
            <a:picLocks noChangeAspect="1"/>
          </p:cNvPicPr>
          <p:nvPr/>
        </p:nvPicPr>
        <p:blipFill>
          <a:blip r:embed="rId4"/>
          <a:stretch>
            <a:fillRect/>
          </a:stretch>
        </p:blipFill>
        <p:spPr>
          <a:xfrm>
            <a:off x="1274618" y="4160827"/>
            <a:ext cx="4696691" cy="2449679"/>
          </a:xfrm>
          <a:prstGeom prst="rect">
            <a:avLst/>
          </a:prstGeom>
        </p:spPr>
      </p:pic>
      <p:pic>
        <p:nvPicPr>
          <p:cNvPr id="5" name="Grafik 4"/>
          <p:cNvPicPr>
            <a:picLocks noChangeAspect="1"/>
          </p:cNvPicPr>
          <p:nvPr/>
        </p:nvPicPr>
        <p:blipFill>
          <a:blip r:embed="rId5"/>
          <a:stretch>
            <a:fillRect/>
          </a:stretch>
        </p:blipFill>
        <p:spPr>
          <a:xfrm>
            <a:off x="6594763" y="4160827"/>
            <a:ext cx="4350327" cy="2449679"/>
          </a:xfrm>
          <a:prstGeom prst="rect">
            <a:avLst/>
          </a:prstGeom>
        </p:spPr>
      </p:pic>
    </p:spTree>
    <p:extLst>
      <p:ext uri="{BB962C8B-B14F-4D97-AF65-F5344CB8AC3E}">
        <p14:creationId xmlns:p14="http://schemas.microsoft.com/office/powerpoint/2010/main" val="149840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37482" y="1243418"/>
            <a:ext cx="5749863" cy="586244"/>
          </a:xfrm>
        </p:spPr>
        <p:txBody>
          <a:bodyPr>
            <a:normAutofit fontScale="90000"/>
          </a:bodyPr>
          <a:lstStyle/>
          <a:p>
            <a:r>
              <a:rPr lang="tr-TR" b="1" dirty="0">
                <a:solidFill>
                  <a:srgbClr val="FF0000"/>
                </a:solidFill>
                <a:latin typeface="+mn-lt"/>
              </a:rPr>
              <a:t> Shape Removal Technique</a:t>
            </a:r>
          </a:p>
        </p:txBody>
      </p:sp>
      <p:sp>
        <p:nvSpPr>
          <p:cNvPr id="3" name="İçerik Yer Tutucusu 2"/>
          <p:cNvSpPr>
            <a:spLocks noGrp="1"/>
          </p:cNvSpPr>
          <p:nvPr>
            <p:ph idx="1"/>
          </p:nvPr>
        </p:nvSpPr>
        <p:spPr>
          <a:xfrm>
            <a:off x="917575" y="1829662"/>
            <a:ext cx="10401589" cy="4571137"/>
          </a:xfrm>
        </p:spPr>
        <p:txBody>
          <a:bodyPr>
            <a:normAutofit fontScale="92500" lnSpcReduction="10000"/>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5" name="Rechteck 4"/>
          <p:cNvSpPr/>
          <p:nvPr/>
        </p:nvSpPr>
        <p:spPr>
          <a:xfrm>
            <a:off x="1260764" y="2415906"/>
            <a:ext cx="10058399" cy="1200329"/>
          </a:xfrm>
          <a:prstGeom prst="rect">
            <a:avLst/>
          </a:prstGeom>
        </p:spPr>
        <p:txBody>
          <a:bodyPr wrap="square">
            <a:spAutoFit/>
          </a:bodyPr>
          <a:lstStyle/>
          <a:p>
            <a:pPr algn="just"/>
            <a:r>
              <a:rPr lang="en-US" b="1" dirty="0"/>
              <a:t>Each student gets an A4 paper and a flower pattern. With the help of the teacher, the children stick the flower patterns in the middle of A4 paper.  They start to paint around the flower pattern using the color pastel they want. The activity continues until you paint the entire pattern. When painting finishes, pulls out the pattern and removes it from a4.</a:t>
            </a:r>
            <a:endParaRPr lang="tr-TR" b="1" dirty="0"/>
          </a:p>
        </p:txBody>
      </p:sp>
      <p:pic>
        <p:nvPicPr>
          <p:cNvPr id="8" name="Grafik 7"/>
          <p:cNvPicPr>
            <a:picLocks noChangeAspect="1"/>
          </p:cNvPicPr>
          <p:nvPr/>
        </p:nvPicPr>
        <p:blipFill>
          <a:blip r:embed="rId4"/>
          <a:stretch>
            <a:fillRect/>
          </a:stretch>
        </p:blipFill>
        <p:spPr>
          <a:xfrm>
            <a:off x="1496292" y="3951918"/>
            <a:ext cx="4170218" cy="2510041"/>
          </a:xfrm>
          <a:prstGeom prst="rect">
            <a:avLst/>
          </a:prstGeom>
        </p:spPr>
      </p:pic>
      <p:pic>
        <p:nvPicPr>
          <p:cNvPr id="9" name="Grafik 8"/>
          <p:cNvPicPr>
            <a:picLocks noChangeAspect="1"/>
          </p:cNvPicPr>
          <p:nvPr/>
        </p:nvPicPr>
        <p:blipFill>
          <a:blip r:embed="rId5"/>
          <a:stretch>
            <a:fillRect/>
          </a:stretch>
        </p:blipFill>
        <p:spPr>
          <a:xfrm>
            <a:off x="7261049" y="3890758"/>
            <a:ext cx="3891860" cy="2510041"/>
          </a:xfrm>
          <a:prstGeom prst="rect">
            <a:avLst/>
          </a:prstGeom>
        </p:spPr>
      </p:pic>
    </p:spTree>
    <p:extLst>
      <p:ext uri="{BB962C8B-B14F-4D97-AF65-F5344CB8AC3E}">
        <p14:creationId xmlns:p14="http://schemas.microsoft.com/office/powerpoint/2010/main" val="383779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2866" y="1243418"/>
            <a:ext cx="6223643" cy="586244"/>
          </a:xfrm>
        </p:spPr>
        <p:txBody>
          <a:bodyPr>
            <a:normAutofit fontScale="90000"/>
          </a:bodyPr>
          <a:lstStyle/>
          <a:p>
            <a:r>
              <a:rPr lang="tr-TR" b="1" dirty="0">
                <a:solidFill>
                  <a:srgbClr val="FF0000"/>
                </a:solidFill>
                <a:latin typeface="+mn-lt"/>
              </a:rPr>
              <a:t>The Square Brush Technique	</a:t>
            </a:r>
          </a:p>
        </p:txBody>
      </p:sp>
      <p:sp>
        <p:nvSpPr>
          <p:cNvPr id="3" name="İçerik Yer Tutucusu 2"/>
          <p:cNvSpPr>
            <a:spLocks noGrp="1"/>
          </p:cNvSpPr>
          <p:nvPr>
            <p:ph idx="1"/>
          </p:nvPr>
        </p:nvSpPr>
        <p:spPr>
          <a:xfrm>
            <a:off x="917575" y="1829662"/>
            <a:ext cx="10401589" cy="4885931"/>
          </a:xfrm>
        </p:spPr>
        <p:txBody>
          <a:bodyPr>
            <a:normAutofit/>
          </a:bodyPr>
          <a:lstStyle/>
          <a:p>
            <a:pPr marL="0" indent="0">
              <a:buNone/>
            </a:pPr>
            <a:r>
              <a:rPr lang="en-US" sz="1900" b="1" dirty="0">
                <a:solidFill>
                  <a:schemeClr val="tx1"/>
                </a:solidFill>
                <a:latin typeface="Century Gothic" panose="020B0502020202020204" pitchFamily="34" charset="0"/>
              </a:rPr>
              <a:t>The students follow the teachers. They make the pictures. They make pictures by matching between the picture and the canvas. Cooperate to complete the image</a:t>
            </a:r>
            <a:endParaRPr lang="tr-TR" sz="1900" b="1" dirty="0">
              <a:solidFill>
                <a:schemeClr val="tx1"/>
              </a:solidFill>
              <a:latin typeface="Century Gothic" panose="020B0502020202020204" pitchFamily="34" charset="0"/>
            </a:endParaRPr>
          </a:p>
          <a:p>
            <a:pPr marL="0" indent="0">
              <a:buNone/>
            </a:pPr>
            <a:r>
              <a:rPr lang="tr-TR" sz="1900" b="1" dirty="0">
                <a:solidFill>
                  <a:schemeClr val="tx1"/>
                </a:solidFill>
                <a:latin typeface="Century Gothic" panose="020B0502020202020204" pitchFamily="34" charset="0"/>
              </a:rPr>
              <a:t>                                                                         </a:t>
            </a:r>
          </a:p>
          <a:p>
            <a:pPr marL="0" indent="0">
              <a:buNone/>
            </a:pPr>
            <a:r>
              <a:rPr lang="tr-TR" sz="1900" b="1" dirty="0">
                <a:solidFill>
                  <a:schemeClr val="tx1"/>
                </a:solidFill>
                <a:latin typeface="Century Gothic" panose="020B0502020202020204" pitchFamily="34" charset="0"/>
              </a:rPr>
              <a:t>                           </a:t>
            </a:r>
            <a:r>
              <a:rPr lang="tr-TR" sz="1900" b="1" dirty="0">
                <a:solidFill>
                  <a:schemeClr val="accent3"/>
                </a:solidFill>
                <a:latin typeface="Century Gothic" panose="020B0502020202020204" pitchFamily="34" charset="0"/>
              </a:rPr>
              <a:t>  </a:t>
            </a:r>
            <a:r>
              <a:rPr lang="tr-TR" sz="1900" b="1" dirty="0">
                <a:latin typeface="Century Gothic" panose="020B0502020202020204" pitchFamily="34" charset="0"/>
              </a:rPr>
              <a:t>      </a:t>
            </a:r>
          </a:p>
          <a:p>
            <a:pPr marL="0" indent="0">
              <a:buNone/>
            </a:pPr>
            <a:endParaRPr lang="tr-TR" sz="1900" b="1" dirty="0">
              <a:latin typeface="Century Gothic" panose="020B0502020202020204" pitchFamily="34" charset="0"/>
            </a:endParaRPr>
          </a:p>
          <a:p>
            <a:pPr marL="0" indent="0">
              <a:buNone/>
            </a:pPr>
            <a:endParaRPr lang="tr-TR" sz="1900" b="1" dirty="0">
              <a:latin typeface="Century Gothic" panose="020B050202020202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pic>
        <p:nvPicPr>
          <p:cNvPr id="4" name="Grafik 3"/>
          <p:cNvPicPr>
            <a:picLocks noChangeAspect="1"/>
          </p:cNvPicPr>
          <p:nvPr/>
        </p:nvPicPr>
        <p:blipFill>
          <a:blip r:embed="rId4"/>
          <a:stretch>
            <a:fillRect/>
          </a:stretch>
        </p:blipFill>
        <p:spPr>
          <a:xfrm>
            <a:off x="1212749" y="3186545"/>
            <a:ext cx="3802596" cy="3186545"/>
          </a:xfrm>
          <a:prstGeom prst="rect">
            <a:avLst/>
          </a:prstGeom>
        </p:spPr>
      </p:pic>
      <p:pic>
        <p:nvPicPr>
          <p:cNvPr id="8" name="Grafik 7"/>
          <p:cNvPicPr>
            <a:picLocks noChangeAspect="1"/>
          </p:cNvPicPr>
          <p:nvPr/>
        </p:nvPicPr>
        <p:blipFill>
          <a:blip r:embed="rId5"/>
          <a:stretch>
            <a:fillRect/>
          </a:stretch>
        </p:blipFill>
        <p:spPr>
          <a:xfrm>
            <a:off x="6234545" y="3186545"/>
            <a:ext cx="4447310" cy="3186545"/>
          </a:xfrm>
          <a:prstGeom prst="rect">
            <a:avLst/>
          </a:prstGeom>
        </p:spPr>
      </p:pic>
    </p:spTree>
    <p:extLst>
      <p:ext uri="{BB962C8B-B14F-4D97-AF65-F5344CB8AC3E}">
        <p14:creationId xmlns:p14="http://schemas.microsoft.com/office/powerpoint/2010/main" val="289308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8509" y="1243418"/>
            <a:ext cx="5666508" cy="586244"/>
          </a:xfrm>
        </p:spPr>
        <p:txBody>
          <a:bodyPr>
            <a:normAutofit fontScale="90000"/>
          </a:bodyPr>
          <a:lstStyle/>
          <a:p>
            <a:r>
              <a:rPr lang="en-US" b="1" dirty="0">
                <a:solidFill>
                  <a:srgbClr val="FF0000"/>
                </a:solidFill>
                <a:latin typeface="+mn-lt"/>
              </a:rPr>
              <a:t> We are painting our T-shirts</a:t>
            </a:r>
            <a:endParaRPr lang="tr-TR" b="1" dirty="0">
              <a:solidFill>
                <a:srgbClr val="FF0000"/>
              </a:solidFill>
              <a:latin typeface="+mn-lt"/>
            </a:endParaRPr>
          </a:p>
        </p:txBody>
      </p:sp>
      <p:sp>
        <p:nvSpPr>
          <p:cNvPr id="3" name="İçerik Yer Tutucusu 2"/>
          <p:cNvSpPr>
            <a:spLocks noGrp="1"/>
          </p:cNvSpPr>
          <p:nvPr>
            <p:ph idx="1"/>
          </p:nvPr>
        </p:nvSpPr>
        <p:spPr>
          <a:xfrm>
            <a:off x="954261" y="2139165"/>
            <a:ext cx="10401589" cy="4885931"/>
          </a:xfrm>
        </p:spPr>
        <p:txBody>
          <a:bodyPr>
            <a:normAutofit/>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4" name="Dikdörtgen 3"/>
          <p:cNvSpPr/>
          <p:nvPr/>
        </p:nvSpPr>
        <p:spPr>
          <a:xfrm>
            <a:off x="1253657" y="2039370"/>
            <a:ext cx="5012232" cy="400110"/>
          </a:xfrm>
          <a:prstGeom prst="rect">
            <a:avLst/>
          </a:prstGeom>
        </p:spPr>
        <p:txBody>
          <a:bodyPr wrap="square">
            <a:spAutoFit/>
          </a:bodyPr>
          <a:lstStyle/>
          <a:p>
            <a:r>
              <a:rPr lang="tr-TR" sz="2000" b="1" dirty="0"/>
              <a:t>.</a:t>
            </a:r>
            <a:endParaRPr lang="en-GB" sz="2000" b="1" dirty="0"/>
          </a:p>
        </p:txBody>
      </p:sp>
      <p:sp>
        <p:nvSpPr>
          <p:cNvPr id="5" name="Rechteck 4"/>
          <p:cNvSpPr/>
          <p:nvPr/>
        </p:nvSpPr>
        <p:spPr>
          <a:xfrm>
            <a:off x="1253657" y="1977815"/>
            <a:ext cx="9268690" cy="646331"/>
          </a:xfrm>
          <a:prstGeom prst="rect">
            <a:avLst/>
          </a:prstGeom>
        </p:spPr>
        <p:txBody>
          <a:bodyPr wrap="square">
            <a:spAutoFit/>
          </a:bodyPr>
          <a:lstStyle/>
          <a:p>
            <a:r>
              <a:rPr lang="en-US" b="1" dirty="0"/>
              <a:t>The children take their t-shirts, their own bruises</a:t>
            </a:r>
            <a:r>
              <a:rPr lang="tr-TR" b="1" dirty="0"/>
              <a:t> and </a:t>
            </a:r>
            <a:r>
              <a:rPr lang="en-US" b="1" dirty="0"/>
              <a:t> choose what they want from the various patterns that the teacher has presented or make original paintings.</a:t>
            </a:r>
          </a:p>
        </p:txBody>
      </p:sp>
      <p:pic>
        <p:nvPicPr>
          <p:cNvPr id="9" name="Grafik 8"/>
          <p:cNvPicPr>
            <a:picLocks noChangeAspect="1"/>
          </p:cNvPicPr>
          <p:nvPr/>
        </p:nvPicPr>
        <p:blipFill>
          <a:blip r:embed="rId4"/>
          <a:stretch>
            <a:fillRect/>
          </a:stretch>
        </p:blipFill>
        <p:spPr>
          <a:xfrm>
            <a:off x="1253658" y="3448175"/>
            <a:ext cx="4759216" cy="3077316"/>
          </a:xfrm>
          <a:prstGeom prst="rect">
            <a:avLst/>
          </a:prstGeom>
        </p:spPr>
      </p:pic>
      <p:pic>
        <p:nvPicPr>
          <p:cNvPr id="10" name="Grafik 9"/>
          <p:cNvPicPr>
            <a:picLocks noChangeAspect="1"/>
          </p:cNvPicPr>
          <p:nvPr/>
        </p:nvPicPr>
        <p:blipFill>
          <a:blip r:embed="rId5"/>
          <a:stretch>
            <a:fillRect/>
          </a:stretch>
        </p:blipFill>
        <p:spPr>
          <a:xfrm rot="5400000">
            <a:off x="7681943" y="3150706"/>
            <a:ext cx="3077318" cy="3672258"/>
          </a:xfrm>
          <a:prstGeom prst="rect">
            <a:avLst/>
          </a:prstGeom>
        </p:spPr>
      </p:pic>
    </p:spTree>
    <p:extLst>
      <p:ext uri="{BB962C8B-B14F-4D97-AF65-F5344CB8AC3E}">
        <p14:creationId xmlns:p14="http://schemas.microsoft.com/office/powerpoint/2010/main" val="394969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81745" y="1330036"/>
            <a:ext cx="6802582" cy="748146"/>
          </a:xfrm>
        </p:spPr>
        <p:txBody>
          <a:bodyPr>
            <a:normAutofit fontScale="90000"/>
          </a:bodyPr>
          <a:lstStyle/>
          <a:p>
            <a:r>
              <a:rPr lang="en-US" b="1" dirty="0">
                <a:solidFill>
                  <a:srgbClr val="FF0000"/>
                </a:solidFill>
                <a:latin typeface="+mn-lt"/>
              </a:rPr>
              <a:t>We are painting with ear pudding</a:t>
            </a:r>
            <a:endParaRPr lang="tr-TR" b="1" dirty="0">
              <a:solidFill>
                <a:srgbClr val="FF0000"/>
              </a:solidFill>
              <a:latin typeface="+mn-lt"/>
            </a:endParaRPr>
          </a:p>
        </p:txBody>
      </p:sp>
      <p:sp>
        <p:nvSpPr>
          <p:cNvPr id="3" name="İçerik Yer Tutucusu 2"/>
          <p:cNvSpPr>
            <a:spLocks noGrp="1"/>
          </p:cNvSpPr>
          <p:nvPr>
            <p:ph idx="1"/>
          </p:nvPr>
        </p:nvSpPr>
        <p:spPr>
          <a:xfrm>
            <a:off x="917575" y="1829662"/>
            <a:ext cx="10401589" cy="4885931"/>
          </a:xfrm>
        </p:spPr>
        <p:txBody>
          <a:bodyPr>
            <a:normAutofit lnSpcReduction="10000"/>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4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5" name="Rechteck 4"/>
          <p:cNvSpPr/>
          <p:nvPr/>
        </p:nvSpPr>
        <p:spPr>
          <a:xfrm>
            <a:off x="1108364" y="2078183"/>
            <a:ext cx="10474036" cy="923330"/>
          </a:xfrm>
          <a:prstGeom prst="rect">
            <a:avLst/>
          </a:prstGeom>
        </p:spPr>
        <p:txBody>
          <a:bodyPr wrap="square">
            <a:spAutoFit/>
          </a:bodyPr>
          <a:lstStyle/>
          <a:p>
            <a:r>
              <a:rPr lang="en-US" b="1" dirty="0"/>
              <a:t>During the planning stage of the event, the children picked up the finger paint in the desired color and prepared the materials. They spread the colors on top of the garbage bag. They use ear pads to paint as they want. The pictures are printed on paper in teacher guidance</a:t>
            </a:r>
            <a:r>
              <a:rPr lang="en-US" dirty="0"/>
              <a:t>.</a:t>
            </a:r>
            <a:endParaRPr lang="tr-TR" dirty="0"/>
          </a:p>
        </p:txBody>
      </p:sp>
      <p:pic>
        <p:nvPicPr>
          <p:cNvPr id="6" name="Grafik 5"/>
          <p:cNvPicPr>
            <a:picLocks noChangeAspect="1"/>
          </p:cNvPicPr>
          <p:nvPr/>
        </p:nvPicPr>
        <p:blipFill>
          <a:blip r:embed="rId4"/>
          <a:stretch>
            <a:fillRect/>
          </a:stretch>
        </p:blipFill>
        <p:spPr>
          <a:xfrm>
            <a:off x="6289964" y="3527033"/>
            <a:ext cx="4565408" cy="2993395"/>
          </a:xfrm>
          <a:prstGeom prst="rect">
            <a:avLst/>
          </a:prstGeom>
        </p:spPr>
      </p:pic>
      <p:pic>
        <p:nvPicPr>
          <p:cNvPr id="8" name="Grafik 7"/>
          <p:cNvPicPr>
            <a:picLocks noChangeAspect="1"/>
          </p:cNvPicPr>
          <p:nvPr/>
        </p:nvPicPr>
        <p:blipFill>
          <a:blip r:embed="rId5"/>
          <a:stretch>
            <a:fillRect/>
          </a:stretch>
        </p:blipFill>
        <p:spPr>
          <a:xfrm>
            <a:off x="1343892" y="3629892"/>
            <a:ext cx="3948544" cy="2890536"/>
          </a:xfrm>
          <a:prstGeom prst="rect">
            <a:avLst/>
          </a:prstGeom>
        </p:spPr>
      </p:pic>
    </p:spTree>
    <p:extLst>
      <p:ext uri="{BB962C8B-B14F-4D97-AF65-F5344CB8AC3E}">
        <p14:creationId xmlns:p14="http://schemas.microsoft.com/office/powerpoint/2010/main" val="14851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94084" y="1243418"/>
            <a:ext cx="8248679" cy="586244"/>
          </a:xfrm>
        </p:spPr>
        <p:txBody>
          <a:bodyPr>
            <a:normAutofit fontScale="90000"/>
          </a:bodyPr>
          <a:lstStyle/>
          <a:p>
            <a:r>
              <a:rPr lang="en-US" b="1" dirty="0">
                <a:solidFill>
                  <a:srgbClr val="FF0000"/>
                </a:solidFill>
                <a:latin typeface="+mn-lt"/>
              </a:rPr>
              <a:t>We're painting with the Spray Technique</a:t>
            </a:r>
            <a:endParaRPr lang="tr-TR" b="1" dirty="0">
              <a:solidFill>
                <a:srgbClr val="FF0000"/>
              </a:solidFill>
              <a:latin typeface="+mn-lt"/>
            </a:endParaRPr>
          </a:p>
        </p:txBody>
      </p:sp>
      <p:sp>
        <p:nvSpPr>
          <p:cNvPr id="3" name="İçerik Yer Tutucusu 2"/>
          <p:cNvSpPr>
            <a:spLocks noGrp="1"/>
          </p:cNvSpPr>
          <p:nvPr>
            <p:ph idx="1"/>
          </p:nvPr>
        </p:nvSpPr>
        <p:spPr>
          <a:xfrm>
            <a:off x="1394085" y="1829662"/>
            <a:ext cx="9925079" cy="4885931"/>
          </a:xfrm>
        </p:spPr>
        <p:txBody>
          <a:bodyPr>
            <a:normAutofit/>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5" name="Rechteck 4"/>
          <p:cNvSpPr/>
          <p:nvPr/>
        </p:nvSpPr>
        <p:spPr>
          <a:xfrm>
            <a:off x="612775" y="2039370"/>
            <a:ext cx="11205151" cy="923330"/>
          </a:xfrm>
          <a:prstGeom prst="rect">
            <a:avLst/>
          </a:prstGeom>
        </p:spPr>
        <p:txBody>
          <a:bodyPr wrap="square">
            <a:spAutoFit/>
          </a:bodyPr>
          <a:lstStyle/>
          <a:p>
            <a:pPr algn="just"/>
            <a:r>
              <a:rPr lang="en-US" b="1" dirty="0"/>
              <a:t>The students will research the figures they want during the planning stage of the activity. Then they get their own toothbrushes. Then the students apply the technique of spraying the picture papers distributed to them by their teachers with the colors they want and the frequency they want.</a:t>
            </a:r>
            <a:endParaRPr lang="tr-TR" b="1" dirty="0"/>
          </a:p>
        </p:txBody>
      </p:sp>
      <p:pic>
        <p:nvPicPr>
          <p:cNvPr id="6" name="Grafik 5"/>
          <p:cNvPicPr>
            <a:picLocks noChangeAspect="1"/>
          </p:cNvPicPr>
          <p:nvPr/>
        </p:nvPicPr>
        <p:blipFill>
          <a:blip r:embed="rId4"/>
          <a:stretch>
            <a:fillRect/>
          </a:stretch>
        </p:blipFill>
        <p:spPr>
          <a:xfrm>
            <a:off x="612775" y="3172409"/>
            <a:ext cx="4998315" cy="3752892"/>
          </a:xfrm>
          <a:prstGeom prst="rect">
            <a:avLst/>
          </a:prstGeom>
        </p:spPr>
      </p:pic>
      <p:pic>
        <p:nvPicPr>
          <p:cNvPr id="8" name="Grafik 7"/>
          <p:cNvPicPr>
            <a:picLocks noChangeAspect="1"/>
          </p:cNvPicPr>
          <p:nvPr/>
        </p:nvPicPr>
        <p:blipFill>
          <a:blip r:embed="rId5"/>
          <a:stretch>
            <a:fillRect/>
          </a:stretch>
        </p:blipFill>
        <p:spPr>
          <a:xfrm>
            <a:off x="6776389" y="3172408"/>
            <a:ext cx="4736738" cy="3543185"/>
          </a:xfrm>
          <a:prstGeom prst="rect">
            <a:avLst/>
          </a:prstGeom>
        </p:spPr>
      </p:pic>
    </p:spTree>
    <p:extLst>
      <p:ext uri="{BB962C8B-B14F-4D97-AF65-F5344CB8AC3E}">
        <p14:creationId xmlns:p14="http://schemas.microsoft.com/office/powerpoint/2010/main" val="326045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42658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36905" cy="6858000"/>
          </a:xfrm>
          <a:prstGeom prst="rect">
            <a:avLst/>
          </a:prstGeom>
        </p:spPr>
      </p:pic>
    </p:spTree>
    <p:extLst>
      <p:ext uri="{BB962C8B-B14F-4D97-AF65-F5344CB8AC3E}">
        <p14:creationId xmlns:p14="http://schemas.microsoft.com/office/powerpoint/2010/main" val="300101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6830" y="1678897"/>
            <a:ext cx="4257207" cy="779490"/>
          </a:xfrm>
        </p:spPr>
        <p:txBody>
          <a:bodyPr>
            <a:noAutofit/>
          </a:bodyPr>
          <a:lstStyle/>
          <a:p>
            <a:r>
              <a:rPr lang="tr-TR" sz="2800" b="1" dirty="0">
                <a:solidFill>
                  <a:srgbClr val="FF0000"/>
                </a:solidFill>
                <a:latin typeface="+mn-lt"/>
              </a:rPr>
              <a:t> CANDY PRINT</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43610" cy="2128602"/>
          </a:xfrm>
          <a:prstGeom prst="rect">
            <a:avLst/>
          </a:prstGeom>
        </p:spPr>
      </p:pic>
      <p:pic>
        <p:nvPicPr>
          <p:cNvPr id="5" name="Resim 4" descr="KABAKCILOGO"/>
          <p:cNvPicPr/>
          <p:nvPr/>
        </p:nvPicPr>
        <p:blipFill>
          <a:blip r:embed="rId4" cstate="print">
            <a:clrChange>
              <a:clrFrom>
                <a:srgbClr val="FFFFFD"/>
              </a:clrFrom>
              <a:clrTo>
                <a:srgbClr val="FFFFFD">
                  <a:alpha val="0"/>
                </a:srgbClr>
              </a:clrTo>
            </a:clrChange>
          </a:blip>
          <a:srcRect/>
          <a:stretch>
            <a:fillRect/>
          </a:stretch>
        </p:blipFill>
        <p:spPr bwMode="auto">
          <a:xfrm>
            <a:off x="10398183" y="1"/>
            <a:ext cx="1653909" cy="2128602"/>
          </a:xfrm>
          <a:prstGeom prst="rect">
            <a:avLst/>
          </a:prstGeom>
          <a:noFill/>
          <a:ln w="9525">
            <a:noFill/>
            <a:miter lim="800000"/>
            <a:headEnd/>
            <a:tailEnd/>
          </a:ln>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828" y="177019"/>
            <a:ext cx="3594136" cy="992215"/>
          </a:xfrm>
          <a:prstGeom prst="rect">
            <a:avLst/>
          </a:prstGeom>
        </p:spPr>
      </p:pic>
      <p:pic>
        <p:nvPicPr>
          <p:cNvPr id="6" name="Inhaltsplatzhalter 5"/>
          <p:cNvPicPr>
            <a:picLocks noGrp="1" noChangeAspect="1"/>
          </p:cNvPicPr>
          <p:nvPr>
            <p:ph idx="1"/>
          </p:nvPr>
        </p:nvPicPr>
        <p:blipFill>
          <a:blip r:embed="rId6"/>
          <a:stretch>
            <a:fillRect/>
          </a:stretch>
        </p:blipFill>
        <p:spPr>
          <a:xfrm>
            <a:off x="2122514" y="2638013"/>
            <a:ext cx="3557850" cy="3485696"/>
          </a:xfrm>
          <a:prstGeom prst="rect">
            <a:avLst/>
          </a:prstGeom>
        </p:spPr>
      </p:pic>
      <p:sp>
        <p:nvSpPr>
          <p:cNvPr id="8" name="Rechteck 7"/>
          <p:cNvSpPr/>
          <p:nvPr/>
        </p:nvSpPr>
        <p:spPr>
          <a:xfrm>
            <a:off x="6442364" y="3574473"/>
            <a:ext cx="5250872" cy="1200329"/>
          </a:xfrm>
          <a:prstGeom prst="rect">
            <a:avLst/>
          </a:prstGeom>
        </p:spPr>
        <p:txBody>
          <a:bodyPr wrap="square">
            <a:spAutoFit/>
          </a:bodyPr>
          <a:lstStyle/>
          <a:p>
            <a:pPr algn="just"/>
            <a:r>
              <a:rPr lang="en-US" b="1" dirty="0"/>
              <a:t>Children get their own watercolors from their closets. They apply the candy printing technique using the colors they want as the teacher tells and demonstrates</a:t>
            </a:r>
            <a:endParaRPr lang="tr-TR" b="1" dirty="0"/>
          </a:p>
        </p:txBody>
      </p:sp>
    </p:spTree>
    <p:extLst>
      <p:ext uri="{BB962C8B-B14F-4D97-AF65-F5344CB8AC3E}">
        <p14:creationId xmlns:p14="http://schemas.microsoft.com/office/powerpoint/2010/main" val="17188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6830" y="1242753"/>
            <a:ext cx="4227788" cy="660998"/>
          </a:xfrm>
        </p:spPr>
        <p:txBody>
          <a:bodyPr>
            <a:noAutofit/>
          </a:bodyPr>
          <a:lstStyle/>
          <a:p>
            <a:r>
              <a:rPr lang="tr-TR" sz="2800" b="1" dirty="0">
                <a:solidFill>
                  <a:srgbClr val="FF0000"/>
                </a:solidFill>
                <a:latin typeface="+mn-lt"/>
              </a:rPr>
              <a:t>CANDY PRINTS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43610" cy="2128602"/>
          </a:xfrm>
          <a:prstGeom prst="rect">
            <a:avLst/>
          </a:prstGeom>
        </p:spPr>
      </p:pic>
      <p:pic>
        <p:nvPicPr>
          <p:cNvPr id="5" name="Resim 4" descr="KABAKCILOGO"/>
          <p:cNvPicPr/>
          <p:nvPr/>
        </p:nvPicPr>
        <p:blipFill>
          <a:blip r:embed="rId4" cstate="print">
            <a:clrChange>
              <a:clrFrom>
                <a:srgbClr val="FFFFFD"/>
              </a:clrFrom>
              <a:clrTo>
                <a:srgbClr val="FFFFFD">
                  <a:alpha val="0"/>
                </a:srgbClr>
              </a:clrTo>
            </a:clrChange>
          </a:blip>
          <a:srcRect/>
          <a:stretch>
            <a:fillRect/>
          </a:stretch>
        </p:blipFill>
        <p:spPr bwMode="auto">
          <a:xfrm>
            <a:off x="10398183" y="1"/>
            <a:ext cx="1653909" cy="2128602"/>
          </a:xfrm>
          <a:prstGeom prst="rect">
            <a:avLst/>
          </a:prstGeom>
          <a:noFill/>
          <a:ln w="9525">
            <a:noFill/>
            <a:miter lim="800000"/>
            <a:headEnd/>
            <a:tailEnd/>
          </a:ln>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828" y="177019"/>
            <a:ext cx="3594136" cy="992215"/>
          </a:xfrm>
          <a:prstGeom prst="rect">
            <a:avLst/>
          </a:prstGeom>
        </p:spPr>
      </p:pic>
      <p:pic>
        <p:nvPicPr>
          <p:cNvPr id="8" name="Inhaltsplatzhalter 7"/>
          <p:cNvPicPr>
            <a:picLocks noGrp="1" noChangeAspect="1"/>
          </p:cNvPicPr>
          <p:nvPr>
            <p:ph idx="1"/>
          </p:nvPr>
        </p:nvPicPr>
        <p:blipFill>
          <a:blip r:embed="rId6"/>
          <a:stretch>
            <a:fillRect/>
          </a:stretch>
        </p:blipFill>
        <p:spPr>
          <a:xfrm>
            <a:off x="1343891" y="2128602"/>
            <a:ext cx="4114799" cy="4452307"/>
          </a:xfrm>
          <a:prstGeom prst="rect">
            <a:avLst/>
          </a:prstGeom>
        </p:spPr>
      </p:pic>
      <p:pic>
        <p:nvPicPr>
          <p:cNvPr id="10" name="Grafik 9"/>
          <p:cNvPicPr>
            <a:picLocks noChangeAspect="1"/>
          </p:cNvPicPr>
          <p:nvPr/>
        </p:nvPicPr>
        <p:blipFill>
          <a:blip r:embed="rId7"/>
          <a:stretch>
            <a:fillRect/>
          </a:stretch>
        </p:blipFill>
        <p:spPr>
          <a:xfrm>
            <a:off x="6883104" y="2128601"/>
            <a:ext cx="4103551" cy="4452307"/>
          </a:xfrm>
          <a:prstGeom prst="rect">
            <a:avLst/>
          </a:prstGeom>
        </p:spPr>
      </p:pic>
    </p:spTree>
    <p:extLst>
      <p:ext uri="{BB962C8B-B14F-4D97-AF65-F5344CB8AC3E}">
        <p14:creationId xmlns:p14="http://schemas.microsoft.com/office/powerpoint/2010/main" val="125514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7934" y="104932"/>
            <a:ext cx="5771214" cy="1023784"/>
          </a:xfrm>
        </p:spPr>
        <p:txBody>
          <a:bodyPr>
            <a:noAutofit/>
          </a:bodyPr>
          <a:lstStyle/>
          <a:p>
            <a:r>
              <a:rPr lang="tr-TR" sz="2800" b="1" dirty="0">
                <a:solidFill>
                  <a:srgbClr val="FF0000"/>
                </a:solidFill>
                <a:latin typeface="+mn-lt"/>
              </a:rPr>
              <a:t>         Coloring The Shaving Foam</a:t>
            </a:r>
          </a:p>
        </p:txBody>
      </p:sp>
      <p:sp>
        <p:nvSpPr>
          <p:cNvPr id="6" name="Metin Yer Tutucusu 5"/>
          <p:cNvSpPr>
            <a:spLocks noGrp="1"/>
          </p:cNvSpPr>
          <p:nvPr>
            <p:ph type="body" sz="half" idx="2"/>
          </p:nvPr>
        </p:nvSpPr>
        <p:spPr>
          <a:xfrm>
            <a:off x="2396836" y="1507193"/>
            <a:ext cx="8049491" cy="1471534"/>
          </a:xfrm>
        </p:spPr>
        <p:txBody>
          <a:bodyPr>
            <a:normAutofit fontScale="25000" lnSpcReduction="20000"/>
          </a:bodyPr>
          <a:lstStyle/>
          <a:p>
            <a:endParaRPr lang="tr-TR" sz="2000" b="1" dirty="0">
              <a:solidFill>
                <a:srgbClr val="FF0000"/>
              </a:solidFill>
            </a:endParaRPr>
          </a:p>
          <a:p>
            <a:pPr algn="just"/>
            <a:r>
              <a:rPr lang="en-US" sz="6400" b="1" dirty="0"/>
              <a:t>The teacher distributes the basket to the children. Foam is sprayed into the dishes. Foam is colored with colored fingers according to children's wishes. Children with colored foam play freely and figure numbers, etc. the concepts they lea-The kids draw the same shapes at the same time</a:t>
            </a:r>
            <a:r>
              <a:rPr lang="tr-TR" sz="6400" b="1" dirty="0"/>
              <a:t>.</a:t>
            </a:r>
            <a:r>
              <a:rPr lang="en-US" sz="6400" b="1" dirty="0"/>
              <a:t>Children follow the formation of new colors by mixing colors.</a:t>
            </a:r>
            <a:r>
              <a:rPr lang="tr-TR" sz="6400" b="1" dirty="0"/>
              <a:t>  The consepts they learn </a:t>
            </a:r>
            <a:r>
              <a:rPr lang="en-US" sz="6400" b="1" dirty="0"/>
              <a:t> are repeated on the foam.</a:t>
            </a:r>
            <a:endParaRPr lang="en-GB" sz="6400" b="1"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43610" cy="2128602"/>
          </a:xfrm>
          <a:prstGeom prst="rect">
            <a:avLst/>
          </a:prstGeom>
        </p:spPr>
      </p:pic>
      <p:pic>
        <p:nvPicPr>
          <p:cNvPr id="5" name="Resim 4" descr="KABAKCILOGO"/>
          <p:cNvPicPr/>
          <p:nvPr/>
        </p:nvPicPr>
        <p:blipFill>
          <a:blip r:embed="rId4" cstate="print">
            <a:clrChange>
              <a:clrFrom>
                <a:srgbClr val="FFFFFD"/>
              </a:clrFrom>
              <a:clrTo>
                <a:srgbClr val="FFFFFD">
                  <a:alpha val="0"/>
                </a:srgbClr>
              </a:clrTo>
            </a:clrChange>
          </a:blip>
          <a:srcRect/>
          <a:stretch>
            <a:fillRect/>
          </a:stretch>
        </p:blipFill>
        <p:spPr bwMode="auto">
          <a:xfrm>
            <a:off x="10732958" y="-119920"/>
            <a:ext cx="1653909" cy="2128602"/>
          </a:xfrm>
          <a:prstGeom prst="rect">
            <a:avLst/>
          </a:prstGeom>
          <a:noFill/>
          <a:ln w="9525">
            <a:noFill/>
            <a:miter lim="800000"/>
            <a:headEnd/>
            <a:tailEnd/>
          </a:ln>
        </p:spPr>
      </p:pic>
      <p:pic>
        <p:nvPicPr>
          <p:cNvPr id="7" name="Inhaltsplatzhalter 6"/>
          <p:cNvPicPr>
            <a:picLocks noGrp="1" noChangeAspect="1"/>
          </p:cNvPicPr>
          <p:nvPr>
            <p:ph idx="1"/>
          </p:nvPr>
        </p:nvPicPr>
        <p:blipFill>
          <a:blip r:embed="rId5"/>
          <a:stretch>
            <a:fillRect/>
          </a:stretch>
        </p:blipFill>
        <p:spPr>
          <a:xfrm>
            <a:off x="581001" y="3357203"/>
            <a:ext cx="4794563" cy="3362787"/>
          </a:xfrm>
          <a:prstGeom prst="rect">
            <a:avLst/>
          </a:prstGeom>
        </p:spPr>
      </p:pic>
      <p:pic>
        <p:nvPicPr>
          <p:cNvPr id="8" name="Grafik 7"/>
          <p:cNvPicPr>
            <a:picLocks noChangeAspect="1"/>
          </p:cNvPicPr>
          <p:nvPr/>
        </p:nvPicPr>
        <p:blipFill>
          <a:blip r:embed="rId6"/>
          <a:stretch>
            <a:fillRect/>
          </a:stretch>
        </p:blipFill>
        <p:spPr>
          <a:xfrm>
            <a:off x="6298310" y="3357203"/>
            <a:ext cx="5020854" cy="3500796"/>
          </a:xfrm>
          <a:prstGeom prst="rect">
            <a:avLst/>
          </a:prstGeom>
        </p:spPr>
      </p:pic>
    </p:spTree>
    <p:extLst>
      <p:ext uri="{BB962C8B-B14F-4D97-AF65-F5344CB8AC3E}">
        <p14:creationId xmlns:p14="http://schemas.microsoft.com/office/powerpoint/2010/main" val="158050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3" y="1334124"/>
            <a:ext cx="8148060" cy="954047"/>
          </a:xfrm>
        </p:spPr>
        <p:txBody>
          <a:bodyPr>
            <a:noAutofit/>
          </a:bodyPr>
          <a:lstStyle/>
          <a:p>
            <a:pPr algn="ctr"/>
            <a:r>
              <a:rPr lang="en-US" sz="2800" b="1" dirty="0" err="1">
                <a:solidFill>
                  <a:srgbClr val="FF0000"/>
                </a:solidFill>
                <a:latin typeface="+mn-lt"/>
              </a:rPr>
              <a:t>Colour</a:t>
            </a:r>
            <a:r>
              <a:rPr lang="en-US" sz="2800" b="1" dirty="0">
                <a:solidFill>
                  <a:srgbClr val="FF0000"/>
                </a:solidFill>
                <a:latin typeface="+mn-lt"/>
              </a:rPr>
              <a:t> of the nature(Natural Paint Production)</a:t>
            </a:r>
            <a:endParaRPr lang="tr-TR" sz="2800" b="1" dirty="0">
              <a:solidFill>
                <a:srgbClr val="FF0000"/>
              </a:solidFill>
              <a:latin typeface="+mn-lt"/>
            </a:endParaRPr>
          </a:p>
        </p:txBody>
      </p:sp>
      <p:sp>
        <p:nvSpPr>
          <p:cNvPr id="3" name="İçerik Yer Tutucusu 2"/>
          <p:cNvSpPr>
            <a:spLocks noGrp="1"/>
          </p:cNvSpPr>
          <p:nvPr>
            <p:ph sz="half" idx="2"/>
          </p:nvPr>
        </p:nvSpPr>
        <p:spPr>
          <a:xfrm>
            <a:off x="6925456" y="2743200"/>
            <a:ext cx="4579155" cy="3537679"/>
          </a:xfrm>
        </p:spPr>
        <p:txBody>
          <a:bodyPr>
            <a:normAutofit fontScale="25000" lnSpcReduction="20000"/>
          </a:bodyPr>
          <a:lstStyle/>
          <a:p>
            <a:r>
              <a:rPr lang="en-US" b="1" dirty="0"/>
              <a:t>. </a:t>
            </a:r>
          </a:p>
          <a:p>
            <a:endParaRPr lang="en-GB" b="1"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943610" cy="2128602"/>
          </a:xfrm>
          <a:prstGeom prst="rect">
            <a:avLst/>
          </a:prstGeom>
        </p:spPr>
      </p:pic>
      <p:pic>
        <p:nvPicPr>
          <p:cNvPr id="5" name="Resim 4" descr="KABAKCILOGO"/>
          <p:cNvPicPr/>
          <p:nvPr/>
        </p:nvPicPr>
        <p:blipFill>
          <a:blip r:embed="rId4" cstate="print">
            <a:clrChange>
              <a:clrFrom>
                <a:srgbClr val="FFFFFD"/>
              </a:clrFrom>
              <a:clrTo>
                <a:srgbClr val="FFFFFD">
                  <a:alpha val="0"/>
                </a:srgbClr>
              </a:clrTo>
            </a:clrChange>
          </a:blip>
          <a:srcRect/>
          <a:stretch>
            <a:fillRect/>
          </a:stretch>
        </p:blipFill>
        <p:spPr bwMode="auto">
          <a:xfrm>
            <a:off x="10398183" y="1"/>
            <a:ext cx="1653909" cy="2128602"/>
          </a:xfrm>
          <a:prstGeom prst="rect">
            <a:avLst/>
          </a:prstGeom>
          <a:noFill/>
          <a:ln w="9525">
            <a:noFill/>
            <a:miter lim="800000"/>
            <a:headEnd/>
            <a:tailEnd/>
          </a:ln>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828" y="15067"/>
            <a:ext cx="3594136" cy="992215"/>
          </a:xfrm>
          <a:prstGeom prst="rect">
            <a:avLst/>
          </a:prstGeom>
        </p:spPr>
      </p:pic>
      <p:sp>
        <p:nvSpPr>
          <p:cNvPr id="6" name="Inhaltsplatzhalter 5"/>
          <p:cNvSpPr>
            <a:spLocks noGrp="1"/>
          </p:cNvSpPr>
          <p:nvPr>
            <p:ph sz="half" idx="1"/>
          </p:nvPr>
        </p:nvSpPr>
        <p:spPr>
          <a:xfrm>
            <a:off x="2105891" y="2128603"/>
            <a:ext cx="8437417" cy="1038662"/>
          </a:xfrm>
        </p:spPr>
        <p:txBody>
          <a:bodyPr>
            <a:normAutofit fontScale="25000" lnSpcReduction="20000"/>
          </a:bodyPr>
          <a:lstStyle/>
          <a:p>
            <a:pPr marL="0" indent="0">
              <a:buNone/>
            </a:pPr>
            <a:r>
              <a:rPr lang="tr-TR" dirty="0"/>
              <a:t>                                                                            </a:t>
            </a:r>
            <a:endParaRPr lang="tr-TR" b="1" dirty="0"/>
          </a:p>
          <a:p>
            <a:pPr marL="0" lvl="0" indent="0" algn="just">
              <a:buNone/>
            </a:pPr>
            <a:endParaRPr lang="tr-TR" b="1" dirty="0"/>
          </a:p>
          <a:p>
            <a:pPr marL="0" lvl="0" indent="0" algn="just">
              <a:buNone/>
            </a:pPr>
            <a:r>
              <a:rPr lang="tr-TR" sz="7200" b="1" dirty="0"/>
              <a:t>S</a:t>
            </a:r>
            <a:r>
              <a:rPr lang="en-US" sz="7200" b="1" dirty="0" err="1"/>
              <a:t>tudents</a:t>
            </a:r>
            <a:r>
              <a:rPr lang="en-US" sz="7200" b="1" dirty="0"/>
              <a:t> collect</a:t>
            </a:r>
            <a:r>
              <a:rPr lang="tr-TR" sz="7200" b="1" dirty="0"/>
              <a:t>s</a:t>
            </a:r>
            <a:r>
              <a:rPr lang="en-US" sz="7200" b="1" dirty="0"/>
              <a:t> plants.</a:t>
            </a:r>
            <a:r>
              <a:rPr lang="tr-TR" sz="7200" b="1" dirty="0"/>
              <a:t> </a:t>
            </a:r>
            <a:r>
              <a:rPr lang="en-US" sz="7200" b="1" dirty="0"/>
              <a:t>Teacher gives information about how they press the </a:t>
            </a:r>
            <a:r>
              <a:rPr lang="en-US" sz="7200" b="1" dirty="0" err="1"/>
              <a:t>plants.Students</a:t>
            </a:r>
            <a:r>
              <a:rPr lang="en-US" sz="7200" b="1" dirty="0"/>
              <a:t> produce their own paint.</a:t>
            </a:r>
            <a:endParaRPr lang="tr-TR" sz="7200" b="1" dirty="0"/>
          </a:p>
          <a:p>
            <a:pPr marL="0" indent="0" algn="just">
              <a:buNone/>
            </a:pPr>
            <a:r>
              <a:rPr lang="en-US" sz="7200" b="1" dirty="0"/>
              <a:t>.</a:t>
            </a:r>
            <a:endParaRPr lang="tr-TR" sz="7200" b="1" dirty="0"/>
          </a:p>
          <a:p>
            <a:pPr marL="0" indent="0" algn="just">
              <a:buNone/>
            </a:pPr>
            <a:r>
              <a:rPr lang="tr-TR" sz="7200" b="1" dirty="0"/>
              <a:t>                                                                  </a:t>
            </a:r>
          </a:p>
        </p:txBody>
      </p:sp>
      <p:pic>
        <p:nvPicPr>
          <p:cNvPr id="8" name="Grafik 7"/>
          <p:cNvPicPr>
            <a:picLocks noChangeAspect="1"/>
          </p:cNvPicPr>
          <p:nvPr/>
        </p:nvPicPr>
        <p:blipFill>
          <a:blip r:embed="rId6"/>
          <a:stretch>
            <a:fillRect/>
          </a:stretch>
        </p:blipFill>
        <p:spPr>
          <a:xfrm>
            <a:off x="682943" y="3462725"/>
            <a:ext cx="2937164" cy="3235705"/>
          </a:xfrm>
          <a:prstGeom prst="rect">
            <a:avLst/>
          </a:prstGeom>
        </p:spPr>
      </p:pic>
      <p:pic>
        <p:nvPicPr>
          <p:cNvPr id="9" name="Grafik 8"/>
          <p:cNvPicPr>
            <a:picLocks noChangeAspect="1"/>
          </p:cNvPicPr>
          <p:nvPr/>
        </p:nvPicPr>
        <p:blipFill>
          <a:blip r:embed="rId7"/>
          <a:stretch>
            <a:fillRect/>
          </a:stretch>
        </p:blipFill>
        <p:spPr>
          <a:xfrm>
            <a:off x="7968292" y="3462724"/>
            <a:ext cx="3059925" cy="3273184"/>
          </a:xfrm>
          <a:prstGeom prst="rect">
            <a:avLst/>
          </a:prstGeom>
        </p:spPr>
      </p:pic>
      <p:pic>
        <p:nvPicPr>
          <p:cNvPr id="12" name="Grafik 11"/>
          <p:cNvPicPr>
            <a:picLocks noChangeAspect="1"/>
          </p:cNvPicPr>
          <p:nvPr/>
        </p:nvPicPr>
        <p:blipFill>
          <a:blip r:embed="rId8"/>
          <a:stretch>
            <a:fillRect/>
          </a:stretch>
        </p:blipFill>
        <p:spPr>
          <a:xfrm rot="10800000">
            <a:off x="4080827" y="3462724"/>
            <a:ext cx="3359065" cy="3235705"/>
          </a:xfrm>
          <a:prstGeom prst="rect">
            <a:avLst/>
          </a:prstGeom>
        </p:spPr>
      </p:pic>
    </p:spTree>
    <p:extLst>
      <p:ext uri="{BB962C8B-B14F-4D97-AF65-F5344CB8AC3E}">
        <p14:creationId xmlns:p14="http://schemas.microsoft.com/office/powerpoint/2010/main" val="402152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25091" y="1243418"/>
            <a:ext cx="5638800" cy="586244"/>
          </a:xfrm>
        </p:spPr>
        <p:txBody>
          <a:bodyPr>
            <a:normAutofit fontScale="90000"/>
          </a:bodyPr>
          <a:lstStyle/>
          <a:p>
            <a:r>
              <a:rPr lang="en-US" b="1" dirty="0">
                <a:solidFill>
                  <a:srgbClr val="FF0000"/>
                </a:solidFill>
                <a:latin typeface="+mn-lt"/>
              </a:rPr>
              <a:t>Finger Painting Technique </a:t>
            </a:r>
            <a:endParaRPr lang="tr-TR" b="1" dirty="0">
              <a:solidFill>
                <a:srgbClr val="FF0000"/>
              </a:solidFill>
              <a:latin typeface="+mn-lt"/>
            </a:endParaRPr>
          </a:p>
        </p:txBody>
      </p:sp>
      <p:sp>
        <p:nvSpPr>
          <p:cNvPr id="3" name="İçerik Yer Tutucusu 2"/>
          <p:cNvSpPr>
            <a:spLocks noGrp="1"/>
          </p:cNvSpPr>
          <p:nvPr>
            <p:ph idx="1"/>
          </p:nvPr>
        </p:nvSpPr>
        <p:spPr>
          <a:xfrm>
            <a:off x="917575" y="2039370"/>
            <a:ext cx="10401589" cy="4661233"/>
          </a:xfrm>
        </p:spPr>
        <p:txBody>
          <a:bodyPr>
            <a:normAutofit fontScale="92500" lnSpcReduction="10000"/>
          </a:bodyPr>
          <a:lstStyle/>
          <a:p>
            <a:pPr marL="0" indent="0">
              <a:buNone/>
            </a:pPr>
            <a:r>
              <a:rPr lang="tr-TR" sz="2800" b="1" dirty="0">
                <a:solidFill>
                  <a:schemeClr val="accent3"/>
                </a:solidFill>
                <a:latin typeface="Calibri" panose="020F0502020204030204" pitchFamily="34" charset="0"/>
              </a:rPr>
              <a:t> </a:t>
            </a:r>
            <a:r>
              <a:rPr lang="en-US" sz="2100" b="1" dirty="0">
                <a:solidFill>
                  <a:schemeClr val="tx1"/>
                </a:solidFill>
                <a:latin typeface="+mj-lt"/>
              </a:rPr>
              <a:t>The fingers of various colors on the A4 paper are dripped onto the paper. Put the paper dripped into the plastic bag. It prints on the paper over the color with the index finger. It allows all colors to be mixed with each other and the patterns that come out of the paper are interpreted by the children.</a:t>
            </a:r>
            <a:endParaRPr lang="tr-TR" sz="2100" b="1" dirty="0">
              <a:solidFill>
                <a:schemeClr val="tx1"/>
              </a:solidFill>
              <a:latin typeface="+mj-lt"/>
            </a:endParaRPr>
          </a:p>
          <a:p>
            <a:pPr marL="0" indent="0">
              <a:buNone/>
            </a:pPr>
            <a:r>
              <a:rPr lang="tr-TR" sz="2100" b="1" dirty="0">
                <a:solidFill>
                  <a:schemeClr val="tx1"/>
                </a:solidFill>
                <a:latin typeface="+mj-lt"/>
              </a:rPr>
              <a:t>                                   </a:t>
            </a:r>
          </a:p>
          <a:p>
            <a:pPr marL="0" indent="0">
              <a:buNone/>
            </a:pPr>
            <a:endParaRPr lang="tr-TR" sz="2100" b="1" dirty="0">
              <a:solidFill>
                <a:schemeClr val="tx1"/>
              </a:solidFill>
              <a:latin typeface="+mj-lt"/>
            </a:endParaRPr>
          </a:p>
          <a:p>
            <a:pPr marL="0" indent="0">
              <a:buNone/>
            </a:pPr>
            <a:endParaRPr lang="tr-TR" sz="2100" b="1" dirty="0">
              <a:solidFill>
                <a:schemeClr val="tx1"/>
              </a:solidFill>
              <a:latin typeface="+mj-lt"/>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8" name="Dikdörtgen 7"/>
          <p:cNvSpPr/>
          <p:nvPr/>
        </p:nvSpPr>
        <p:spPr>
          <a:xfrm>
            <a:off x="1723870" y="2415906"/>
            <a:ext cx="3597640" cy="461665"/>
          </a:xfrm>
          <a:prstGeom prst="rect">
            <a:avLst/>
          </a:prstGeom>
        </p:spPr>
        <p:txBody>
          <a:bodyPr wrap="square">
            <a:spAutoFit/>
          </a:bodyPr>
          <a:lstStyle/>
          <a:p>
            <a:pPr marL="285750" indent="-285750">
              <a:buFont typeface="Wingdings" panose="05000000000000000000" pitchFamily="2" charset="2"/>
              <a:buChar char="ü"/>
            </a:pPr>
            <a:endParaRPr lang="en-GB" sz="2400" b="1" dirty="0"/>
          </a:p>
        </p:txBody>
      </p:sp>
      <p:pic>
        <p:nvPicPr>
          <p:cNvPr id="5" name="Grafik 4"/>
          <p:cNvPicPr>
            <a:picLocks noChangeAspect="1"/>
          </p:cNvPicPr>
          <p:nvPr/>
        </p:nvPicPr>
        <p:blipFill>
          <a:blip r:embed="rId4"/>
          <a:stretch>
            <a:fillRect/>
          </a:stretch>
        </p:blipFill>
        <p:spPr>
          <a:xfrm>
            <a:off x="1064382" y="3490211"/>
            <a:ext cx="3292363" cy="2988720"/>
          </a:xfrm>
          <a:prstGeom prst="rect">
            <a:avLst/>
          </a:prstGeom>
        </p:spPr>
      </p:pic>
      <p:pic>
        <p:nvPicPr>
          <p:cNvPr id="6" name="Grafik 5"/>
          <p:cNvPicPr>
            <a:picLocks noChangeAspect="1"/>
          </p:cNvPicPr>
          <p:nvPr/>
        </p:nvPicPr>
        <p:blipFill>
          <a:blip r:embed="rId5"/>
          <a:stretch>
            <a:fillRect/>
          </a:stretch>
        </p:blipFill>
        <p:spPr>
          <a:xfrm>
            <a:off x="4799390" y="3502136"/>
            <a:ext cx="2898855" cy="2976795"/>
          </a:xfrm>
          <a:prstGeom prst="rect">
            <a:avLst/>
          </a:prstGeom>
        </p:spPr>
      </p:pic>
      <p:pic>
        <p:nvPicPr>
          <p:cNvPr id="9" name="Grafik 8"/>
          <p:cNvPicPr>
            <a:picLocks noChangeAspect="1"/>
          </p:cNvPicPr>
          <p:nvPr/>
        </p:nvPicPr>
        <p:blipFill>
          <a:blip r:embed="rId6"/>
          <a:stretch>
            <a:fillRect/>
          </a:stretch>
        </p:blipFill>
        <p:spPr>
          <a:xfrm>
            <a:off x="8140890" y="3502136"/>
            <a:ext cx="3178274" cy="2988719"/>
          </a:xfrm>
          <a:prstGeom prst="rect">
            <a:avLst/>
          </a:prstGeom>
        </p:spPr>
      </p:pic>
    </p:spTree>
    <p:extLst>
      <p:ext uri="{BB962C8B-B14F-4D97-AF65-F5344CB8AC3E}">
        <p14:creationId xmlns:p14="http://schemas.microsoft.com/office/powerpoint/2010/main" val="407151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65419" y="1348272"/>
            <a:ext cx="4641272" cy="586244"/>
          </a:xfrm>
        </p:spPr>
        <p:txBody>
          <a:bodyPr>
            <a:normAutofit fontScale="90000"/>
          </a:bodyPr>
          <a:lstStyle/>
          <a:p>
            <a:r>
              <a:rPr lang="tr-TR" b="1" dirty="0">
                <a:solidFill>
                  <a:srgbClr val="FF0000"/>
                </a:solidFill>
                <a:latin typeface="+mn-lt"/>
              </a:rPr>
              <a:t>  Magical Coloring</a:t>
            </a:r>
          </a:p>
        </p:txBody>
      </p:sp>
      <p:sp>
        <p:nvSpPr>
          <p:cNvPr id="3" name="İçerik Yer Tutucusu 2"/>
          <p:cNvSpPr>
            <a:spLocks noGrp="1"/>
          </p:cNvSpPr>
          <p:nvPr>
            <p:ph idx="1"/>
          </p:nvPr>
        </p:nvSpPr>
        <p:spPr>
          <a:xfrm>
            <a:off x="917575" y="1829662"/>
            <a:ext cx="10900351" cy="3767574"/>
          </a:xfrm>
        </p:spPr>
        <p:txBody>
          <a:bodyPr>
            <a:normAutofit fontScale="55000" lnSpcReduction="20000"/>
          </a:bodyPr>
          <a:lstStyle/>
          <a:p>
            <a:pPr marL="0" indent="0">
              <a:buNone/>
            </a:pPr>
            <a:r>
              <a:rPr lang="tr-TR" sz="2800" b="1" dirty="0">
                <a:solidFill>
                  <a:schemeClr val="accent3"/>
                </a:solidFill>
                <a:latin typeface="Calibri" panose="020F0502020204030204" pitchFamily="34" charset="0"/>
              </a:rPr>
              <a:t>      </a:t>
            </a:r>
          </a:p>
          <a:p>
            <a:pPr marL="0" indent="0" algn="just">
              <a:buNone/>
            </a:pPr>
            <a:r>
              <a:rPr lang="tr-TR" sz="3800" b="1" dirty="0">
                <a:solidFill>
                  <a:schemeClr val="tx1"/>
                </a:solidFill>
              </a:rPr>
              <a:t>Students </a:t>
            </a:r>
            <a:r>
              <a:rPr lang="en-US" sz="3800" b="1" dirty="0">
                <a:solidFill>
                  <a:schemeClr val="tx1"/>
                </a:solidFill>
              </a:rPr>
              <a:t>first completely color A4 paper using the colors they wish.  After the entire page has been painted, students paint all of their papers with black crayons. They draw pictures that they wish and imagine with the help of toothpicks onto the picture sheets which are black.</a:t>
            </a:r>
            <a:endParaRPr lang="tr-TR" sz="3800" b="1" dirty="0">
              <a:solidFill>
                <a:schemeClr val="tx1"/>
              </a:solidFill>
            </a:endParaRPr>
          </a:p>
          <a:p>
            <a:pPr marL="0" indent="0" algn="just">
              <a:buNone/>
            </a:pPr>
            <a:endParaRPr lang="tr-TR" sz="3800" b="1" dirty="0">
              <a:solidFill>
                <a:schemeClr val="tx1"/>
              </a:solidFill>
            </a:endParaRPr>
          </a:p>
          <a:p>
            <a:pPr marL="0" indent="0">
              <a:buNone/>
            </a:pPr>
            <a:endParaRPr lang="tr-TR" sz="3800" b="1" dirty="0">
              <a:latin typeface="Calibri" panose="020F0502020204030204" pitchFamily="34" charset="0"/>
            </a:endParaRPr>
          </a:p>
          <a:p>
            <a:pPr marL="0" indent="0">
              <a:buNone/>
            </a:pPr>
            <a:endParaRPr lang="tr-TR" sz="3800" b="1" dirty="0">
              <a:latin typeface="Calibri" panose="020F0502020204030204" pitchFamily="34" charset="0"/>
            </a:endParaRPr>
          </a:p>
          <a:p>
            <a:pPr marL="0" indent="0">
              <a:buNone/>
            </a:pPr>
            <a:endParaRPr lang="tr-TR" sz="1900" b="1" dirty="0">
              <a:latin typeface="Calibri" panose="020F0502020204030204" pitchFamily="34" charset="0"/>
            </a:endParaRPr>
          </a:p>
          <a:p>
            <a:pPr marL="0" indent="0">
              <a:buNone/>
            </a:pPr>
            <a:endParaRPr lang="tr-TR" sz="19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pic>
        <p:nvPicPr>
          <p:cNvPr id="5" name="Grafik 4"/>
          <p:cNvPicPr>
            <a:picLocks noChangeAspect="1"/>
          </p:cNvPicPr>
          <p:nvPr/>
        </p:nvPicPr>
        <p:blipFill>
          <a:blip r:embed="rId4"/>
          <a:stretch>
            <a:fillRect/>
          </a:stretch>
        </p:blipFill>
        <p:spPr>
          <a:xfrm>
            <a:off x="1108363" y="3352801"/>
            <a:ext cx="4419600" cy="3034145"/>
          </a:xfrm>
          <a:prstGeom prst="rect">
            <a:avLst/>
          </a:prstGeom>
        </p:spPr>
      </p:pic>
      <p:pic>
        <p:nvPicPr>
          <p:cNvPr id="8" name="Grafik 7"/>
          <p:cNvPicPr>
            <a:picLocks noChangeAspect="1"/>
          </p:cNvPicPr>
          <p:nvPr/>
        </p:nvPicPr>
        <p:blipFill>
          <a:blip r:embed="rId5"/>
          <a:stretch>
            <a:fillRect/>
          </a:stretch>
        </p:blipFill>
        <p:spPr>
          <a:xfrm>
            <a:off x="7121236" y="3422074"/>
            <a:ext cx="4364182" cy="2895600"/>
          </a:xfrm>
          <a:prstGeom prst="rect">
            <a:avLst/>
          </a:prstGeom>
        </p:spPr>
      </p:pic>
    </p:spTree>
    <p:extLst>
      <p:ext uri="{BB962C8B-B14F-4D97-AF65-F5344CB8AC3E}">
        <p14:creationId xmlns:p14="http://schemas.microsoft.com/office/powerpoint/2010/main" val="295407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03418" y="1344724"/>
            <a:ext cx="5597237" cy="982711"/>
          </a:xfrm>
        </p:spPr>
        <p:txBody>
          <a:bodyPr>
            <a:normAutofit/>
          </a:bodyPr>
          <a:lstStyle/>
          <a:p>
            <a:r>
              <a:rPr lang="tr-TR" b="1" dirty="0">
                <a:solidFill>
                  <a:srgbClr val="FF0000"/>
                </a:solidFill>
                <a:latin typeface="+mn-lt"/>
              </a:rPr>
              <a:t>Outdoor School Activity </a:t>
            </a:r>
          </a:p>
        </p:txBody>
      </p:sp>
      <p:sp>
        <p:nvSpPr>
          <p:cNvPr id="3" name="İçerik Yer Tutucusu 2"/>
          <p:cNvSpPr>
            <a:spLocks noGrp="1"/>
          </p:cNvSpPr>
          <p:nvPr>
            <p:ph sz="half" idx="1"/>
          </p:nvPr>
        </p:nvSpPr>
        <p:spPr>
          <a:xfrm>
            <a:off x="2158584" y="2126222"/>
            <a:ext cx="4122295" cy="3785000"/>
          </a:xfrm>
        </p:spPr>
        <p:txBody>
          <a:bodyPr>
            <a:normAutofit fontScale="85000" lnSpcReduction="20000"/>
          </a:bodyPr>
          <a:lstStyle/>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p>
          <a:p>
            <a:pPr marL="0" indent="0">
              <a:buNone/>
            </a:pPr>
            <a:r>
              <a:rPr lang="tr-TR" sz="2800" b="1" dirty="0">
                <a:solidFill>
                  <a:schemeClr val="accent3"/>
                </a:solidFill>
                <a:latin typeface="Calibri" panose="020F0502020204030204" pitchFamily="34" charset="0"/>
              </a:rPr>
              <a:t>                             </a:t>
            </a:r>
            <a:r>
              <a:rPr lang="tr-TR" sz="2000" b="1" dirty="0">
                <a:latin typeface="Calibri" panose="020F0502020204030204" pitchFamily="34" charset="0"/>
              </a:rPr>
              <a:t>      </a:t>
            </a: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endParaRPr lang="tr-TR" sz="2000" b="1" dirty="0">
              <a:latin typeface="Calibri" panose="020F0502020204030204" pitchFamily="34" charset="0"/>
            </a:endParaRPr>
          </a:p>
          <a:p>
            <a:pPr marL="0" indent="0">
              <a:buNone/>
            </a:pPr>
            <a:r>
              <a:rPr lang="tr-TR" sz="2900" b="1" dirty="0">
                <a:latin typeface="Calibri" panose="020F0502020204030204" pitchFamily="34" charset="0"/>
              </a:rPr>
              <a:t>       </a:t>
            </a:r>
          </a:p>
          <a:p>
            <a:pPr marL="0" indent="0">
              <a:buNone/>
            </a:pPr>
            <a:r>
              <a:rPr lang="tr-TR" sz="2400" b="1" dirty="0">
                <a:latin typeface="Calibri" panose="020F0502020204030204" pitchFamily="34" charset="0"/>
              </a:rPr>
              <a:t>         </a:t>
            </a:r>
          </a:p>
          <a:p>
            <a:pPr marL="0" indent="0">
              <a:buNone/>
            </a:pPr>
            <a:endParaRPr lang="tr-TR" sz="2800" b="1" dirty="0">
              <a:latin typeface="Calibri" panose="020F0502020204030204" pitchFamily="34" charset="0"/>
            </a:endParaRPr>
          </a:p>
          <a:p>
            <a:pPr marL="0" indent="0">
              <a:buNone/>
            </a:pPr>
            <a:endParaRPr lang="tr-TR" sz="2800" b="1" dirty="0">
              <a:latin typeface="Calibri" panose="020F0502020204030204" pitchFamily="34" charset="0"/>
            </a:endParaRPr>
          </a:p>
          <a:p>
            <a:endParaRPr lang="tr-TR" sz="2800" b="1" dirty="0"/>
          </a:p>
          <a:p>
            <a:pPr marL="0" indent="0">
              <a:buNone/>
            </a:pPr>
            <a:endParaRPr lang="tr-TR" b="1" dirty="0">
              <a:latin typeface="Calibri" panose="020F0502020204030204" pitchFamily="34" charset="0"/>
            </a:endParaRPr>
          </a:p>
        </p:txBody>
      </p:sp>
      <p:sp>
        <p:nvSpPr>
          <p:cNvPr id="8" name="İçerik Yer Tutucusu 7"/>
          <p:cNvSpPr>
            <a:spLocks noGrp="1"/>
          </p:cNvSpPr>
          <p:nvPr>
            <p:ph sz="half" idx="2"/>
          </p:nvPr>
        </p:nvSpPr>
        <p:spPr>
          <a:xfrm>
            <a:off x="1953491" y="2126222"/>
            <a:ext cx="9551120" cy="3777621"/>
          </a:xfrm>
        </p:spPr>
        <p:txBody>
          <a:bodyPr>
            <a:normAutofit fontScale="85000" lnSpcReduction="20000"/>
          </a:bodyPr>
          <a:lstStyle/>
          <a:p>
            <a:pPr marL="0" indent="0">
              <a:buNone/>
            </a:pPr>
            <a:r>
              <a:rPr lang="tr-TR" dirty="0"/>
              <a:t>Teacher guides to </a:t>
            </a:r>
            <a:r>
              <a:rPr lang="en-US" dirty="0"/>
              <a:t> children</a:t>
            </a:r>
            <a:r>
              <a:rPr lang="tr-TR" dirty="0"/>
              <a:t> and they</a:t>
            </a:r>
            <a:r>
              <a:rPr lang="en-US" dirty="0"/>
              <a:t> complete their studies. The studies are left to dry. </a:t>
            </a:r>
          </a:p>
          <a:p>
            <a:pPr marL="0" indent="0">
              <a:buNone/>
            </a:pPr>
            <a:endParaRPr lang="en-US" dirty="0"/>
          </a:p>
          <a:p>
            <a:pPr marL="0" indent="0">
              <a:buNone/>
            </a:pPr>
            <a:endParaRPr lang="en-GB" dirty="0"/>
          </a:p>
        </p:txBody>
      </p:sp>
      <p:sp>
        <p:nvSpPr>
          <p:cNvPr id="7" name="AutoShape 4" descr="letonya bayrağı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12" descr="bulgaristan bayrağı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24" descr="italya bayrağı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 name="Resim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10" y="41495"/>
            <a:ext cx="3594136" cy="992215"/>
          </a:xfrm>
          <a:prstGeom prst="rect">
            <a:avLst/>
          </a:prstGeom>
        </p:spPr>
      </p:pic>
      <p:sp>
        <p:nvSpPr>
          <p:cNvPr id="6" name="Dikdörtgen 5"/>
          <p:cNvSpPr/>
          <p:nvPr/>
        </p:nvSpPr>
        <p:spPr>
          <a:xfrm>
            <a:off x="7190747" y="2126222"/>
            <a:ext cx="4313864" cy="461665"/>
          </a:xfrm>
          <a:prstGeom prst="rect">
            <a:avLst/>
          </a:prstGeom>
        </p:spPr>
        <p:txBody>
          <a:bodyPr wrap="square">
            <a:spAutoFit/>
          </a:bodyPr>
          <a:lstStyle/>
          <a:p>
            <a:endParaRPr lang="tr-TR" sz="2400" b="1" dirty="0"/>
          </a:p>
        </p:txBody>
      </p:sp>
      <p:pic>
        <p:nvPicPr>
          <p:cNvPr id="4" name="Grafik 3"/>
          <p:cNvPicPr>
            <a:picLocks noChangeAspect="1"/>
          </p:cNvPicPr>
          <p:nvPr/>
        </p:nvPicPr>
        <p:blipFill>
          <a:blip r:embed="rId4"/>
          <a:stretch>
            <a:fillRect/>
          </a:stretch>
        </p:blipFill>
        <p:spPr>
          <a:xfrm>
            <a:off x="2127973" y="2638450"/>
            <a:ext cx="3472727" cy="3805214"/>
          </a:xfrm>
          <a:prstGeom prst="rect">
            <a:avLst/>
          </a:prstGeom>
        </p:spPr>
      </p:pic>
      <p:pic>
        <p:nvPicPr>
          <p:cNvPr id="9" name="Grafik 8"/>
          <p:cNvPicPr>
            <a:picLocks noChangeAspect="1"/>
          </p:cNvPicPr>
          <p:nvPr/>
        </p:nvPicPr>
        <p:blipFill>
          <a:blip r:embed="rId5"/>
          <a:stretch>
            <a:fillRect/>
          </a:stretch>
        </p:blipFill>
        <p:spPr>
          <a:xfrm>
            <a:off x="6874793" y="2638449"/>
            <a:ext cx="3612232" cy="3805215"/>
          </a:xfrm>
          <a:prstGeom prst="rect">
            <a:avLst/>
          </a:prstGeom>
        </p:spPr>
      </p:pic>
    </p:spTree>
    <p:extLst>
      <p:ext uri="{BB962C8B-B14F-4D97-AF65-F5344CB8AC3E}">
        <p14:creationId xmlns:p14="http://schemas.microsoft.com/office/powerpoint/2010/main" val="3894894474"/>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TotalTime>
  <Words>835</Words>
  <Application>Microsoft Office PowerPoint</Application>
  <PresentationFormat>Widescreen</PresentationFormat>
  <Paragraphs>196</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Wingdings</vt:lpstr>
      <vt:lpstr>Wingdings 3</vt:lpstr>
      <vt:lpstr>Duman</vt:lpstr>
      <vt:lpstr>I’m an Artist activities of  Naciye Kabakçı Preschool</vt:lpstr>
      <vt:lpstr>PowerPoint Presentation</vt:lpstr>
      <vt:lpstr> CANDY PRINT</vt:lpstr>
      <vt:lpstr>CANDY PRINTS </vt:lpstr>
      <vt:lpstr>         Coloring The Shaving Foam</vt:lpstr>
      <vt:lpstr>Colour of the nature(Natural Paint Production)</vt:lpstr>
      <vt:lpstr>Finger Painting Technique </vt:lpstr>
      <vt:lpstr>  Magical Coloring</vt:lpstr>
      <vt:lpstr>Outdoor School Activity </vt:lpstr>
      <vt:lpstr>Jar Painting</vt:lpstr>
      <vt:lpstr>Painting the cup with Ebru technique</vt:lpstr>
      <vt:lpstr>Printing Practice</vt:lpstr>
      <vt:lpstr>  </vt:lpstr>
      <vt:lpstr> Shape Removal Technique</vt:lpstr>
      <vt:lpstr>The Square Brush Technique </vt:lpstr>
      <vt:lpstr> We are painting our T-shirts</vt:lpstr>
      <vt:lpstr>We are painting with ear pudding</vt:lpstr>
      <vt:lpstr>We're painting with the Spray Technique</vt:lpstr>
      <vt:lpstr>PowerPoint Presentation</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Nezahat MANSUROGLU</dc:creator>
  <cp:lastModifiedBy>Mara</cp:lastModifiedBy>
  <cp:revision>70</cp:revision>
  <dcterms:created xsi:type="dcterms:W3CDTF">2017-09-19T08:10:33Z</dcterms:created>
  <dcterms:modified xsi:type="dcterms:W3CDTF">2018-11-26T20:15:01Z</dcterms:modified>
</cp:coreProperties>
</file>