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7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832" autoAdjust="0"/>
    <p:restoredTop sz="94660"/>
  </p:normalViewPr>
  <p:slideViewPr>
    <p:cSldViewPr snapToGrid="0">
      <p:cViewPr varScale="1">
        <p:scale>
          <a:sx n="64" d="100"/>
          <a:sy n="64" d="100"/>
        </p:scale>
        <p:origin x="3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F1044-5B1D-4510-AB1B-83A34B93CE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73950F-50E2-4D9D-942C-3662912182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EFD127-7309-45A1-A34C-D672110E2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36322-C080-4814-AE8E-11B369A7B376}" type="datetimeFigureOut">
              <a:rPr lang="en-US" smtClean="0"/>
              <a:t>12/9/2017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183EA2-809D-4AA6-BFF6-908180D79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2A070-2F09-4871-BD8F-204DF30EC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D9E-93F7-4510-AACB-992E52B8D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143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F80E0-1453-4EB3-85E5-15B017AC6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E23C53-703A-40BA-B90D-202B80F33F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8EFCED-33B5-49EA-A409-A1F102C41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36322-C080-4814-AE8E-11B369A7B376}" type="datetimeFigureOut">
              <a:rPr lang="en-US" smtClean="0"/>
              <a:t>12/9/2017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92D15-6ED5-4D1E-A9C4-DF56373C3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21D3C-5B1E-456C-963A-9FF31B333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D9E-93F7-4510-AACB-992E52B8D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50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33531F-06F7-42AA-B939-E91D7DB51A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111392-14B8-4FB2-AB65-82300B81A6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BF28B0-4375-42A6-95E6-6634C828A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36322-C080-4814-AE8E-11B369A7B376}" type="datetimeFigureOut">
              <a:rPr lang="en-US" smtClean="0"/>
              <a:t>12/9/2017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F15A3F-B6B2-4DF4-8240-53B5AEE00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49C61-1549-4CCD-AA24-1249AC50C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D9E-93F7-4510-AACB-992E52B8D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851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E28FA-C34A-4DF3-B9C7-9C2227C01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287055-EBA0-4FBF-B62A-D4582B06B2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354002-9B47-48B3-9B4C-FCFEBC675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36322-C080-4814-AE8E-11B369A7B376}" type="datetimeFigureOut">
              <a:rPr lang="en-US" smtClean="0"/>
              <a:t>12/9/2017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B547E-C784-41AF-A957-699261332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3A77C2-8082-414B-9939-2788C2CA9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D9E-93F7-4510-AACB-992E52B8D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246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00656-F814-42BB-89C0-5CDD539E5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0B793-372D-4C6E-9AE2-F77454A0D5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CE7BDF-B459-4E0A-9FB1-E5D179044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36322-C080-4814-AE8E-11B369A7B376}" type="datetimeFigureOut">
              <a:rPr lang="en-US" smtClean="0"/>
              <a:t>12/9/2017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E7980-6132-4B03-BA26-5BE1B4D1E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DEAE0-7CA3-4AF5-AEDB-7FB3B24BC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D9E-93F7-4510-AACB-992E52B8D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316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A1B35-BFFC-4FE3-9E0F-C80D6388E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AD89B-07E1-4B95-B304-427C80D92E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15DA7C-8729-4A68-84AC-692FD28656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206925-2302-44F1-973F-045226BFD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36322-C080-4814-AE8E-11B369A7B376}" type="datetimeFigureOut">
              <a:rPr lang="en-US" smtClean="0"/>
              <a:t>12/9/2017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D48487-403A-4F4F-BCC0-217125578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6985AA-860A-4892-B72E-9A918EACD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D9E-93F7-4510-AACB-992E52B8D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708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A2285-09E5-4A30-BC2C-FD70BDD13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92FC74-B2A9-4B66-9D55-42FDD3DED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C1A95D-3A79-417C-831C-0817839260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1E3CB5-AF99-4ED0-A6DB-5964DE0760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4ECF71-5705-4B25-8CA1-A99770F3F8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57684D-DAA8-4214-95C4-5448ECE9B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36322-C080-4814-AE8E-11B369A7B376}" type="datetimeFigureOut">
              <a:rPr lang="en-US" smtClean="0"/>
              <a:t>12/9/2017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92B68E-2877-4CB3-9AD9-9F1D3F6BB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8C8488-645A-4DC6-A13E-BF3AB9FC0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D9E-93F7-4510-AACB-992E52B8D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396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60C7E-EAF1-4C68-97F6-F0889C33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E3A29D-CF3A-4352-B585-3E6EE0FED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36322-C080-4814-AE8E-11B369A7B376}" type="datetimeFigureOut">
              <a:rPr lang="en-US" smtClean="0"/>
              <a:t>12/9/2017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98BDAB-5CF6-4459-8BBA-620C8C025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7427B4-05E0-425D-8ACA-EA54BDEF9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D9E-93F7-4510-AACB-992E52B8D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930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8C55DD-C56D-43EE-9C91-706BB5EB0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36322-C080-4814-AE8E-11B369A7B376}" type="datetimeFigureOut">
              <a:rPr lang="en-US" smtClean="0"/>
              <a:t>12/9/2017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96340C-20B0-4286-A0A1-E51E1E4D3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81015C-ADC4-44F6-8630-8E490A4DD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D9E-93F7-4510-AACB-992E52B8D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043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A16E0-569E-42B5-AB36-C33EFE362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A6CF5F-4707-4F10-A7CF-0EE4E6C6C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9C2E2A-76A8-442B-837E-D453A570F0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97A507-BDAF-43A6-BEF7-CE3A47396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36322-C080-4814-AE8E-11B369A7B376}" type="datetimeFigureOut">
              <a:rPr lang="en-US" smtClean="0"/>
              <a:t>12/9/2017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D5C50C-D9D0-4843-988D-24C77DAE3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32205C-277A-4920-AF95-6DC23B15C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D9E-93F7-4510-AACB-992E52B8D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987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BF060-1FCE-446C-B4BD-E07AE6FEF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71F4F2-539E-4CCA-9D19-E8009637A3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8EE838-18F9-426C-85F6-61DD6FBC17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868F88-B568-4047-98E1-AB34A9FB2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36322-C080-4814-AE8E-11B369A7B376}" type="datetimeFigureOut">
              <a:rPr lang="en-US" smtClean="0"/>
              <a:t>12/9/2017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8D8F5E-C7BB-4BF1-99FE-28AF4A238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09B7E0-F840-4D5F-BA6B-0D397B13A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D9E-93F7-4510-AACB-992E52B8D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21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4A5A57-6BB0-432B-BFF0-D59633751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BF320D-12A3-476A-A9FB-DABD725652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082477-DD9D-48D9-A4FD-095DA414F1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D36322-C080-4814-AE8E-11B369A7B376}" type="datetimeFigureOut">
              <a:rPr lang="en-US" smtClean="0"/>
              <a:t>12/9/2017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CA7CA3-3592-48AE-81E4-F1CA0C36D1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5433CA-68F9-4513-8D4A-F85745FFA5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DED9E-93F7-4510-AACB-992E52B8D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478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aspar_David_Friedrich#/media/File:Caspar_David_Friedrich_-_Wanderer_above_the_sea_of_fog.jpg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Impressionism#/media/File:Claude_Monet,_Impression,_soleil_levant.jpg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a.overstockart.com/optimized/cache/data/product_images/GS2840-1000x1000.jpg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assilykandinsky.net/images/works/370.jpg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learnodo-newtonic.com/wp-content/uploads/2016/07/Composition-VII-1913-Kandinsky-Wassily.jpg" TargetMode="External"/><Relationship Id="rId4" Type="http://schemas.openxmlformats.org/officeDocument/2006/relationships/hyperlink" Target="https://learnodo-newtonic.com/wp-content/uploads/2016/07/Yellow-Red-Blue-1925-Kandinsky-Wassily.jp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blo-ruiz-picasso.net/images/works/4004.jpg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pablo-ruiz-picasso.net/images/works/88.jpg" TargetMode="External"/><Relationship Id="rId4" Type="http://schemas.openxmlformats.org/officeDocument/2006/relationships/hyperlink" Target="http://www.pablo-ruiz-picasso.net/images/works/4008.jp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house that has a sign on the side of a building&#10;&#10;Description generated with very high confidence">
            <a:extLst>
              <a:ext uri="{FF2B5EF4-FFF2-40B4-BE49-F238E27FC236}">
                <a16:creationId xmlns:a16="http://schemas.microsoft.com/office/drawing/2014/main" id="{5CA3E0E0-DDE9-42D1-8254-74B266EFA7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283491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19CBB2C-F32A-4D78-9612-81EFE6C3519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F8842C-4740-4010-8930-E352044783E6}"/>
              </a:ext>
            </a:extLst>
          </p:cNvPr>
          <p:cNvSpPr/>
          <p:nvPr/>
        </p:nvSpPr>
        <p:spPr>
          <a:xfrm>
            <a:off x="1447800" y="6038850"/>
            <a:ext cx="9791700" cy="4953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98B039-547D-47C7-8892-EFC167AB5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545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4800" u="sng" dirty="0">
                <a:latin typeface="Edwardian Script ITC" panose="030303020407070D0804" pitchFamily="66" charset="0"/>
              </a:rPr>
              <a:t>Romantic Painting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8F884-7281-4D03-A230-12217AF95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7800" y="1406525"/>
            <a:ext cx="10515600" cy="53657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b="1" dirty="0"/>
              <a:t>Time period:</a:t>
            </a:r>
          </a:p>
          <a:p>
            <a:pPr marL="0" indent="0">
              <a:buNone/>
            </a:pPr>
            <a:r>
              <a:rPr lang="en-GB" sz="1400" dirty="0"/>
              <a:t>-1800-1850</a:t>
            </a:r>
          </a:p>
          <a:p>
            <a:pPr marL="0" indent="0">
              <a:buNone/>
            </a:pPr>
            <a:endParaRPr lang="en-GB" sz="800" dirty="0"/>
          </a:p>
          <a:p>
            <a:pPr marL="0" indent="0">
              <a:buNone/>
            </a:pPr>
            <a:r>
              <a:rPr lang="en-GB" sz="1600" b="1" dirty="0"/>
              <a:t>Characteristics &amp; Facts:</a:t>
            </a:r>
          </a:p>
          <a:p>
            <a:pPr marL="0" indent="0">
              <a:buNone/>
            </a:pPr>
            <a:r>
              <a:rPr lang="en-GB" sz="1600" dirty="0"/>
              <a:t>-increasingly expressive and emotional</a:t>
            </a:r>
          </a:p>
          <a:p>
            <a:pPr marL="0" indent="0">
              <a:buNone/>
            </a:pPr>
            <a:r>
              <a:rPr lang="en-GB" sz="1600" dirty="0"/>
              <a:t>-focusing natural motives, such as the sunrise</a:t>
            </a:r>
          </a:p>
          <a:p>
            <a:pPr marL="0" indent="0">
              <a:buNone/>
            </a:pPr>
            <a:r>
              <a:rPr lang="en-GB" sz="1600" dirty="0"/>
              <a:t>-expressing the desire for the undiscovered, infinite and foreign</a:t>
            </a:r>
          </a:p>
          <a:p>
            <a:pPr marL="0" indent="0">
              <a:buNone/>
            </a:pPr>
            <a:r>
              <a:rPr lang="en-GB" sz="1600" dirty="0"/>
              <a:t>-rediscovering fairy tales and legends</a:t>
            </a:r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endParaRPr lang="en-GB" sz="800" dirty="0"/>
          </a:p>
          <a:p>
            <a:pPr marL="0" indent="0">
              <a:buNone/>
            </a:pPr>
            <a:r>
              <a:rPr lang="en-GB" sz="1600" b="1" dirty="0"/>
              <a:t>Important Artists:</a:t>
            </a:r>
          </a:p>
          <a:p>
            <a:pPr marL="0" indent="0">
              <a:buNone/>
            </a:pPr>
            <a:r>
              <a:rPr lang="en-GB" sz="1400" dirty="0"/>
              <a:t>-Caspar David Friedrich</a:t>
            </a:r>
          </a:p>
          <a:p>
            <a:pPr marL="0" indent="0">
              <a:buNone/>
            </a:pPr>
            <a:r>
              <a:rPr lang="en-GB" sz="1400" dirty="0"/>
              <a:t>-William Turner</a:t>
            </a:r>
          </a:p>
          <a:p>
            <a:pPr marL="0" indent="0">
              <a:buNone/>
            </a:pPr>
            <a:r>
              <a:rPr lang="en-GB" sz="1400" dirty="0"/>
              <a:t>-John Constable</a:t>
            </a:r>
          </a:p>
          <a:p>
            <a:pPr marL="0" indent="0">
              <a:buNone/>
            </a:pPr>
            <a:endParaRPr lang="en-GB" sz="800" dirty="0"/>
          </a:p>
          <a:p>
            <a:pPr marL="0" indent="0">
              <a:buNone/>
            </a:pPr>
            <a:r>
              <a:rPr lang="en-GB" sz="1400" b="1" dirty="0"/>
              <a:t>Important &amp; famous works: </a:t>
            </a:r>
            <a:r>
              <a:rPr lang="en-GB" sz="1100" dirty="0">
                <a:hlinkClick r:id="rId3"/>
              </a:rPr>
              <a:t>https://en.wikipedia.org/wiki/Caspar_David_Friedrich#/media/File:Caspar_David_Friedrich_-_Wanderer_above_the_sea_of_fog.jpg</a:t>
            </a:r>
            <a:endParaRPr lang="en-GB" sz="1100" dirty="0"/>
          </a:p>
          <a:p>
            <a:pPr marL="0" indent="0">
              <a:buNone/>
            </a:pPr>
            <a:endParaRPr lang="en-GB" sz="14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12EF44E-EE63-4789-A44B-F5639911815E}"/>
              </a:ext>
            </a:extLst>
          </p:cNvPr>
          <p:cNvCxnSpPr/>
          <p:nvPr/>
        </p:nvCxnSpPr>
        <p:spPr>
          <a:xfrm>
            <a:off x="0" y="2124075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197CD6-94C3-4EF5-AFF9-24905C3A40F2}"/>
              </a:ext>
            </a:extLst>
          </p:cNvPr>
          <p:cNvCxnSpPr/>
          <p:nvPr/>
        </p:nvCxnSpPr>
        <p:spPr>
          <a:xfrm>
            <a:off x="0" y="4438650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EC16C8B4-FC7B-4EB6-B0D1-8B0333D15A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151" y="95250"/>
            <a:ext cx="2203449" cy="220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334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0A8421B-DCB0-4238-B08B-D4C65E3D16D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A4C18-3687-4F30-BA3A-9A1EAC23E2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8448"/>
            <a:ext cx="10515600" cy="63001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b="1" u="sng" dirty="0"/>
              <a:t>What the children can learn</a:t>
            </a:r>
          </a:p>
          <a:p>
            <a:pPr marL="0" indent="0">
              <a:buNone/>
            </a:pPr>
            <a:r>
              <a:rPr lang="en-GB" sz="1400" dirty="0"/>
              <a:t>-about nature motives, such as landscapes, plants and animals</a:t>
            </a:r>
            <a:endParaRPr lang="en-GB" sz="1400" b="1" u="sng" dirty="0"/>
          </a:p>
          <a:p>
            <a:pPr marL="0" indent="0">
              <a:buNone/>
            </a:pPr>
            <a:r>
              <a:rPr lang="en-GB" sz="1400" dirty="0"/>
              <a:t>-about elements of fairy tales and legends</a:t>
            </a:r>
          </a:p>
          <a:p>
            <a:pPr marL="0" indent="0">
              <a:buNone/>
            </a:pPr>
            <a:r>
              <a:rPr lang="en-GB" sz="1400" dirty="0"/>
              <a:t>-about symbols of infinity, such as the ocean, sky or a desert</a:t>
            </a:r>
          </a:p>
          <a:p>
            <a:pPr marL="0" indent="0">
              <a:buNone/>
            </a:pPr>
            <a:r>
              <a:rPr lang="en-GB" sz="1400" dirty="0"/>
              <a:t>-about the concept of beauty and romance and how to evoke those feelings </a:t>
            </a:r>
          </a:p>
          <a:p>
            <a:pPr marL="0" indent="0">
              <a:buNone/>
            </a:pPr>
            <a:endParaRPr lang="en-GB" sz="1400" dirty="0"/>
          </a:p>
          <a:p>
            <a:pPr marL="0" indent="0">
              <a:buNone/>
            </a:pPr>
            <a:endParaRPr lang="en-GB" sz="1400" dirty="0"/>
          </a:p>
          <a:p>
            <a:pPr marL="0" indent="0">
              <a:buNone/>
            </a:pPr>
            <a:endParaRPr lang="en-GB" sz="1400" dirty="0"/>
          </a:p>
          <a:p>
            <a:pPr marL="0" indent="0">
              <a:buNone/>
            </a:pPr>
            <a:endParaRPr lang="en-GB" sz="1400" dirty="0"/>
          </a:p>
          <a:p>
            <a:pPr marL="0" indent="0">
              <a:buNone/>
            </a:pPr>
            <a:endParaRPr lang="en-GB" sz="1400" dirty="0"/>
          </a:p>
          <a:p>
            <a:pPr marL="0" indent="0">
              <a:buNone/>
            </a:pPr>
            <a:endParaRPr lang="en-GB" sz="1400" dirty="0"/>
          </a:p>
          <a:p>
            <a:pPr marL="0" indent="0">
              <a:buNone/>
            </a:pPr>
            <a:endParaRPr lang="en-GB" sz="1400" dirty="0"/>
          </a:p>
          <a:p>
            <a:pPr marL="0" indent="0">
              <a:buNone/>
            </a:pPr>
            <a:endParaRPr lang="en-GB" sz="1800" b="1" u="sng" dirty="0"/>
          </a:p>
          <a:p>
            <a:pPr marL="0" indent="0">
              <a:buNone/>
            </a:pPr>
            <a:r>
              <a:rPr lang="en-GB" sz="1800" b="1" u="sng" dirty="0"/>
              <a:t>Approach &amp; Methods</a:t>
            </a:r>
            <a:endParaRPr lang="en-GB" sz="1400" dirty="0"/>
          </a:p>
          <a:p>
            <a:pPr marL="0" indent="0">
              <a:buNone/>
            </a:pPr>
            <a:r>
              <a:rPr lang="en-GB" sz="1400" dirty="0"/>
              <a:t>-show them the displayed picture and ask them how they feel about it</a:t>
            </a:r>
          </a:p>
          <a:p>
            <a:pPr marL="0" indent="0">
              <a:buNone/>
            </a:pPr>
            <a:r>
              <a:rPr lang="en-GB" sz="1400" dirty="0"/>
              <a:t>-ask them to find elements of nature, fairy tales, legends and infinity</a:t>
            </a:r>
          </a:p>
          <a:p>
            <a:pPr marL="0" indent="0">
              <a:buNone/>
            </a:pPr>
            <a:r>
              <a:rPr lang="en-GB" sz="1400" dirty="0"/>
              <a:t>-ask them to think of romantic elements of nature, fairy tales, legends and infinity </a:t>
            </a:r>
          </a:p>
          <a:p>
            <a:pPr marL="0" indent="0">
              <a:buNone/>
            </a:pPr>
            <a:r>
              <a:rPr lang="en-GB" sz="1400" dirty="0"/>
              <a:t>-ask them to paint those </a:t>
            </a:r>
          </a:p>
          <a:p>
            <a:pPr marL="0" indent="0">
              <a:buNone/>
            </a:pPr>
            <a:endParaRPr lang="en-GB" sz="1400" dirty="0"/>
          </a:p>
          <a:p>
            <a:pPr marL="0" indent="0">
              <a:buNone/>
            </a:pPr>
            <a:endParaRPr lang="en-GB" sz="1400" dirty="0"/>
          </a:p>
          <a:p>
            <a:pPr marL="0" indent="0">
              <a:buNone/>
            </a:pPr>
            <a:endParaRPr lang="en-GB" sz="1400" dirty="0"/>
          </a:p>
          <a:p>
            <a:pPr marL="0" indent="0">
              <a:buNone/>
            </a:pPr>
            <a:endParaRPr lang="en-GB" sz="1400" dirty="0"/>
          </a:p>
          <a:p>
            <a:pPr marL="0" indent="0">
              <a:buNone/>
            </a:pPr>
            <a:endParaRPr lang="en-GB" sz="1400" dirty="0"/>
          </a:p>
          <a:p>
            <a:pPr marL="0" indent="0">
              <a:buNone/>
            </a:pPr>
            <a:endParaRPr lang="en-GB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A0F6E6-818E-4C78-ABC6-B36B4DB9B5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905000"/>
            <a:ext cx="4276725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037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A42D796-139C-4377-969D-DDF64469977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1AE38-294E-4390-9F08-95BA7A2B8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809" y="490959"/>
            <a:ext cx="10515600" cy="1161671"/>
          </a:xfrm>
        </p:spPr>
        <p:txBody>
          <a:bodyPr>
            <a:normAutofit/>
          </a:bodyPr>
          <a:lstStyle/>
          <a:p>
            <a:pPr algn="ctr"/>
            <a:r>
              <a:rPr lang="en-GB" sz="4800" u="sng" dirty="0">
                <a:latin typeface="Edwardian Script ITC" panose="030303020407070D0804" pitchFamily="66" charset="0"/>
              </a:rPr>
              <a:t>Impressionism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C2D6C9-D08A-4287-87D7-D76B81475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3818" y="1419225"/>
            <a:ext cx="10515600" cy="53530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b="1" dirty="0"/>
              <a:t>Time Period:</a:t>
            </a:r>
          </a:p>
          <a:p>
            <a:pPr marL="0" indent="0">
              <a:buNone/>
            </a:pPr>
            <a:r>
              <a:rPr lang="en-GB" sz="1400" dirty="0"/>
              <a:t>-1867-1886</a:t>
            </a:r>
          </a:p>
          <a:p>
            <a:pPr marL="0" indent="0">
              <a:buNone/>
            </a:pPr>
            <a:endParaRPr lang="en-GB" sz="800" dirty="0"/>
          </a:p>
          <a:p>
            <a:pPr marL="0" indent="0">
              <a:buNone/>
            </a:pPr>
            <a:r>
              <a:rPr lang="en-GB" sz="1600" b="1" dirty="0"/>
              <a:t>Characteristics &amp; Facts:</a:t>
            </a:r>
          </a:p>
          <a:p>
            <a:pPr marL="0" indent="0">
              <a:buNone/>
            </a:pPr>
            <a:r>
              <a:rPr lang="en-GB" sz="1400" dirty="0"/>
              <a:t>-focus on depiction of the light, movement and atmosphere of a moment</a:t>
            </a:r>
          </a:p>
          <a:p>
            <a:pPr marL="0" indent="0">
              <a:buNone/>
            </a:pPr>
            <a:r>
              <a:rPr lang="en-GB" sz="1400" dirty="0"/>
              <a:t>-aims to capture the essence of an object</a:t>
            </a:r>
          </a:p>
          <a:p>
            <a:pPr marL="0" indent="0">
              <a:buNone/>
            </a:pPr>
            <a:r>
              <a:rPr lang="en-GB" sz="1400" dirty="0"/>
              <a:t>-rather light and thin brush strokes, abandoning strict forms and lines</a:t>
            </a:r>
          </a:p>
          <a:p>
            <a:pPr marL="0" indent="0">
              <a:buNone/>
            </a:pPr>
            <a:endParaRPr lang="en-GB" sz="1400" dirty="0"/>
          </a:p>
          <a:p>
            <a:pPr marL="0" indent="0">
              <a:buNone/>
            </a:pPr>
            <a:endParaRPr lang="en-GB" sz="1400" dirty="0"/>
          </a:p>
          <a:p>
            <a:pPr marL="0" indent="0">
              <a:buNone/>
            </a:pPr>
            <a:endParaRPr lang="en-GB" sz="1400" dirty="0"/>
          </a:p>
          <a:p>
            <a:pPr marL="0" indent="0">
              <a:buNone/>
            </a:pPr>
            <a:r>
              <a:rPr lang="en-GB" sz="1600" b="1" dirty="0"/>
              <a:t>Important Artists</a:t>
            </a:r>
          </a:p>
          <a:p>
            <a:pPr marL="0" indent="0">
              <a:buNone/>
            </a:pPr>
            <a:r>
              <a:rPr lang="en-GB" sz="1400" dirty="0"/>
              <a:t>-Claude Monet</a:t>
            </a:r>
          </a:p>
          <a:p>
            <a:pPr marL="0" indent="0">
              <a:buNone/>
            </a:pPr>
            <a:r>
              <a:rPr lang="en-GB" sz="1400" dirty="0"/>
              <a:t>-Camille Pissarro</a:t>
            </a:r>
          </a:p>
          <a:p>
            <a:pPr marL="0" indent="0">
              <a:buNone/>
            </a:pPr>
            <a:r>
              <a:rPr lang="en-GB" sz="1400" dirty="0"/>
              <a:t>-Edouard Manet</a:t>
            </a:r>
          </a:p>
          <a:p>
            <a:pPr marL="0" indent="0">
              <a:buNone/>
            </a:pPr>
            <a:endParaRPr lang="en-GB" sz="1400" dirty="0"/>
          </a:p>
          <a:p>
            <a:pPr marL="0" indent="0">
              <a:buNone/>
            </a:pPr>
            <a:r>
              <a:rPr lang="en-GB" sz="1400" b="1" dirty="0"/>
              <a:t>Important &amp; famous works: </a:t>
            </a:r>
            <a:r>
              <a:rPr lang="en-GB" sz="1100" dirty="0">
                <a:hlinkClick r:id="rId3"/>
              </a:rPr>
              <a:t>https://en.wikipedia.org/wiki/Impressionism#/media/File:Claude_Monet,_Impression,_soleil_levant.jpg</a:t>
            </a:r>
            <a:endParaRPr lang="en-GB" sz="1100" dirty="0"/>
          </a:p>
          <a:p>
            <a:pPr marL="0" indent="0">
              <a:buNone/>
            </a:pPr>
            <a:endParaRPr lang="en-GB" sz="1400" b="1" dirty="0"/>
          </a:p>
          <a:p>
            <a:pPr marL="0" indent="0">
              <a:buNone/>
            </a:pPr>
            <a:endParaRPr lang="en-GB" sz="14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3AA9694-E268-4DB6-86F8-3F58B4DE8E4D}"/>
              </a:ext>
            </a:extLst>
          </p:cNvPr>
          <p:cNvCxnSpPr/>
          <p:nvPr/>
        </p:nvCxnSpPr>
        <p:spPr>
          <a:xfrm>
            <a:off x="0" y="2076450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F3CE124-CB13-4EF8-8372-7101B972407D}"/>
              </a:ext>
            </a:extLst>
          </p:cNvPr>
          <p:cNvCxnSpPr/>
          <p:nvPr/>
        </p:nvCxnSpPr>
        <p:spPr>
          <a:xfrm>
            <a:off x="0" y="4412609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25B3168C-F445-4B42-B91C-AC15A5693D93}"/>
              </a:ext>
            </a:extLst>
          </p:cNvPr>
          <p:cNvSpPr/>
          <p:nvPr/>
        </p:nvSpPr>
        <p:spPr>
          <a:xfrm>
            <a:off x="1433818" y="6056851"/>
            <a:ext cx="8330967" cy="5452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701EA1-4665-4E65-BCEA-B4C0B1F27F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6326" y="-163541"/>
            <a:ext cx="2603092" cy="260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66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D42CCE8-DD1B-4AF6-8C61-6956BA5FB4B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2E29C-0501-4323-9BEF-ECA8B7B0AF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0393"/>
            <a:ext cx="10515600" cy="58665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b="1" u="sng" dirty="0"/>
              <a:t>What the children can learn</a:t>
            </a:r>
          </a:p>
          <a:p>
            <a:pPr marL="0" indent="0">
              <a:buNone/>
            </a:pPr>
            <a:r>
              <a:rPr lang="en-GB" sz="1400" dirty="0"/>
              <a:t>-about the element of light &amp; darkness</a:t>
            </a:r>
          </a:p>
          <a:p>
            <a:pPr marL="0" indent="0">
              <a:buNone/>
            </a:pPr>
            <a:r>
              <a:rPr lang="en-GB" sz="1400" dirty="0"/>
              <a:t>-about elements of movement</a:t>
            </a:r>
          </a:p>
          <a:p>
            <a:pPr marL="0" indent="0">
              <a:buNone/>
            </a:pPr>
            <a:endParaRPr lang="en-GB" sz="1400" dirty="0"/>
          </a:p>
          <a:p>
            <a:pPr marL="0" indent="0">
              <a:buNone/>
            </a:pPr>
            <a:endParaRPr lang="en-GB" sz="1400" dirty="0"/>
          </a:p>
          <a:p>
            <a:pPr marL="0" indent="0">
              <a:buNone/>
            </a:pPr>
            <a:endParaRPr lang="en-GB" sz="1400" dirty="0"/>
          </a:p>
          <a:p>
            <a:pPr marL="0" indent="0">
              <a:buNone/>
            </a:pPr>
            <a:endParaRPr lang="en-GB" sz="1400" dirty="0"/>
          </a:p>
          <a:p>
            <a:pPr marL="0" indent="0">
              <a:buNone/>
            </a:pPr>
            <a:endParaRPr lang="en-GB" sz="1400" dirty="0"/>
          </a:p>
          <a:p>
            <a:pPr marL="0" indent="0">
              <a:buNone/>
            </a:pPr>
            <a:endParaRPr lang="en-GB" sz="1400" dirty="0"/>
          </a:p>
          <a:p>
            <a:pPr marL="0" indent="0">
              <a:buNone/>
            </a:pPr>
            <a:endParaRPr lang="en-GB" sz="1800" b="1" u="sng" dirty="0"/>
          </a:p>
          <a:p>
            <a:pPr marL="0" indent="0">
              <a:buNone/>
            </a:pPr>
            <a:endParaRPr lang="en-GB" sz="1800" b="1" u="sng" dirty="0"/>
          </a:p>
          <a:p>
            <a:pPr marL="0" indent="0">
              <a:buNone/>
            </a:pPr>
            <a:endParaRPr lang="en-GB" sz="1800" b="1" u="sng" dirty="0"/>
          </a:p>
          <a:p>
            <a:pPr marL="0" indent="0">
              <a:buNone/>
            </a:pPr>
            <a:r>
              <a:rPr lang="en-GB" sz="1800" b="1" u="sng" dirty="0"/>
              <a:t>Approach &amp; Methods</a:t>
            </a:r>
          </a:p>
          <a:p>
            <a:pPr marL="0" indent="0">
              <a:buNone/>
            </a:pPr>
            <a:r>
              <a:rPr lang="en-GB" sz="1400" dirty="0"/>
              <a:t>-show them the displayed picture</a:t>
            </a:r>
          </a:p>
          <a:p>
            <a:pPr marL="0" indent="0">
              <a:buNone/>
            </a:pPr>
            <a:r>
              <a:rPr lang="en-GB" sz="1400" dirty="0"/>
              <a:t>-ask them for what they can see</a:t>
            </a:r>
          </a:p>
          <a:p>
            <a:pPr marL="0" indent="0">
              <a:buNone/>
            </a:pPr>
            <a:r>
              <a:rPr lang="en-GB" sz="1400" dirty="0"/>
              <a:t>-ask them to search for how movement (water) and light is depicted</a:t>
            </a:r>
          </a:p>
          <a:p>
            <a:pPr marL="0" indent="0">
              <a:buNone/>
            </a:pPr>
            <a:r>
              <a:rPr lang="en-GB" sz="1400" dirty="0"/>
              <a:t>-ask them to try to add elements of light, darkness and movement to the picture they created previously</a:t>
            </a:r>
          </a:p>
          <a:p>
            <a:pPr marL="0" indent="0">
              <a:buNone/>
            </a:pPr>
            <a:endParaRPr lang="en-GB" sz="1400" dirty="0"/>
          </a:p>
          <a:p>
            <a:pPr marL="0" indent="0">
              <a:buNone/>
            </a:pPr>
            <a:endParaRPr lang="en-GB" sz="1400" dirty="0"/>
          </a:p>
          <a:p>
            <a:pPr marL="0" indent="0">
              <a:buNone/>
            </a:pPr>
            <a:endParaRPr lang="en-GB" sz="1400" dirty="0"/>
          </a:p>
          <a:p>
            <a:pPr marL="0" indent="0">
              <a:buNone/>
            </a:pPr>
            <a:endParaRPr lang="en-GB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20E50A-0E2B-4E55-BFD5-8D6305D3BB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23594"/>
            <a:ext cx="3879342" cy="257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916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82C3505-15AD-45B7-A1C4-D12C6C3DC0C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07F3CC-61FC-43EA-A525-EF6291453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921" y="318782"/>
            <a:ext cx="10515600" cy="1506843"/>
          </a:xfrm>
        </p:spPr>
        <p:txBody>
          <a:bodyPr>
            <a:normAutofit/>
          </a:bodyPr>
          <a:lstStyle/>
          <a:p>
            <a:pPr algn="ctr"/>
            <a:r>
              <a:rPr lang="en-GB" sz="4800" u="sng" dirty="0">
                <a:latin typeface="Edwardian Script ITC" panose="030303020407070D0804" pitchFamily="66" charset="0"/>
              </a:rPr>
              <a:t>Pointillism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36896B-DD93-40A2-B3BB-8B4055FDD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6117" y="1435099"/>
            <a:ext cx="10515600" cy="53371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b="1" dirty="0"/>
              <a:t>Time period:</a:t>
            </a:r>
          </a:p>
          <a:p>
            <a:pPr marL="0" indent="0">
              <a:buNone/>
            </a:pPr>
            <a:r>
              <a:rPr lang="en-GB" sz="1400" dirty="0"/>
              <a:t>-1889-1910</a:t>
            </a:r>
          </a:p>
          <a:p>
            <a:pPr marL="0" indent="0">
              <a:buNone/>
            </a:pPr>
            <a:endParaRPr lang="en-GB" sz="800" dirty="0"/>
          </a:p>
          <a:p>
            <a:pPr marL="0" indent="0">
              <a:buNone/>
            </a:pPr>
            <a:r>
              <a:rPr lang="en-GB" sz="1600" b="1" dirty="0"/>
              <a:t>Characteristics &amp; Facts:</a:t>
            </a:r>
          </a:p>
          <a:p>
            <a:pPr marL="0" indent="0">
              <a:buNone/>
            </a:pPr>
            <a:r>
              <a:rPr lang="en-GB" sz="1400" dirty="0"/>
              <a:t>-no continuous lines; many colour dots forming an image</a:t>
            </a:r>
          </a:p>
          <a:p>
            <a:pPr marL="0" indent="0">
              <a:buNone/>
            </a:pPr>
            <a:r>
              <a:rPr lang="en-GB" sz="1400" dirty="0"/>
              <a:t>-no mixture of pigments</a:t>
            </a:r>
          </a:p>
          <a:p>
            <a:pPr marL="0" indent="0">
              <a:buNone/>
            </a:pPr>
            <a:r>
              <a:rPr lang="en-GB" sz="1400" dirty="0"/>
              <a:t>-colours often appear to be brighter due to the white canvas in-between dots</a:t>
            </a:r>
          </a:p>
          <a:p>
            <a:pPr marL="0" indent="0">
              <a:buNone/>
            </a:pPr>
            <a:r>
              <a:rPr lang="en-GB" sz="1400" dirty="0"/>
              <a:t>-mainly done in oil paint</a:t>
            </a:r>
          </a:p>
          <a:p>
            <a:pPr marL="0" indent="0">
              <a:buNone/>
            </a:pPr>
            <a:endParaRPr lang="en-GB" sz="1400" dirty="0"/>
          </a:p>
          <a:p>
            <a:pPr marL="0" indent="0">
              <a:buNone/>
            </a:pPr>
            <a:endParaRPr lang="en-GB" sz="1400" dirty="0"/>
          </a:p>
          <a:p>
            <a:pPr marL="0" indent="0">
              <a:buNone/>
            </a:pPr>
            <a:r>
              <a:rPr lang="en-GB" sz="1600" b="1" dirty="0"/>
              <a:t>Important Artists:</a:t>
            </a:r>
          </a:p>
          <a:p>
            <a:pPr marL="0" indent="0">
              <a:buNone/>
            </a:pPr>
            <a:r>
              <a:rPr lang="en-GB" sz="1400" dirty="0"/>
              <a:t>-Georges Seurat</a:t>
            </a:r>
          </a:p>
          <a:p>
            <a:pPr marL="0" indent="0">
              <a:buNone/>
            </a:pPr>
            <a:r>
              <a:rPr lang="en-GB" sz="1400" dirty="0"/>
              <a:t>-Paul Signac</a:t>
            </a:r>
          </a:p>
          <a:p>
            <a:pPr marL="0" indent="0">
              <a:buNone/>
            </a:pPr>
            <a:r>
              <a:rPr lang="en-GB" sz="1400" dirty="0"/>
              <a:t>-Henri-Edmond Cross</a:t>
            </a:r>
          </a:p>
          <a:p>
            <a:pPr marL="0" indent="0">
              <a:buNone/>
            </a:pPr>
            <a:endParaRPr lang="en-GB" sz="1400" dirty="0"/>
          </a:p>
          <a:p>
            <a:pPr marL="0" indent="0">
              <a:buNone/>
            </a:pPr>
            <a:r>
              <a:rPr lang="en-GB" sz="1400" dirty="0"/>
              <a:t>Important &amp; famous works: </a:t>
            </a:r>
            <a:r>
              <a:rPr lang="en-GB" sz="1400" dirty="0">
                <a:hlinkClick r:id="rId3"/>
              </a:rPr>
              <a:t>https://media.overstockart.com/optimized/cache/data/product_images/GS2840-1000x1000.jpg</a:t>
            </a:r>
            <a:endParaRPr lang="en-GB" sz="1400" dirty="0"/>
          </a:p>
          <a:p>
            <a:pPr marL="0" indent="0">
              <a:buNone/>
            </a:pPr>
            <a:endParaRPr lang="en-GB" sz="14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4C803F4-452E-4EBC-9C6F-C29E9D0CD89A}"/>
              </a:ext>
            </a:extLst>
          </p:cNvPr>
          <p:cNvCxnSpPr/>
          <p:nvPr/>
        </p:nvCxnSpPr>
        <p:spPr>
          <a:xfrm>
            <a:off x="0" y="2114550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45CA04C8-607F-46BE-B6F2-4A60E4EBFD9B}"/>
              </a:ext>
            </a:extLst>
          </p:cNvPr>
          <p:cNvSpPr/>
          <p:nvPr/>
        </p:nvSpPr>
        <p:spPr>
          <a:xfrm>
            <a:off x="1317072" y="6149130"/>
            <a:ext cx="9420836" cy="4362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8DB40C6-40B2-4605-92A9-D8C80D4DE687}"/>
              </a:ext>
            </a:extLst>
          </p:cNvPr>
          <p:cNvCxnSpPr/>
          <p:nvPr/>
        </p:nvCxnSpPr>
        <p:spPr>
          <a:xfrm>
            <a:off x="0" y="4437776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1D5EECCB-6C46-4D7A-AEEB-CF8F108663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109" y="223997"/>
            <a:ext cx="1890553" cy="189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408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3507004-56E2-4437-AEB9-486257F9CC8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022C27-6F02-49E5-AD67-04D7A9F1B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27839"/>
            <a:ext cx="10515600" cy="57491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b="1" u="sng" dirty="0"/>
              <a:t>What the children can learn</a:t>
            </a:r>
          </a:p>
          <a:p>
            <a:pPr marL="0" indent="0">
              <a:buNone/>
            </a:pPr>
            <a:r>
              <a:rPr lang="en-GB" sz="1400" dirty="0"/>
              <a:t>-about creating shapes and images out of small points</a:t>
            </a:r>
          </a:p>
          <a:p>
            <a:pPr marL="0" indent="0">
              <a:buNone/>
            </a:pPr>
            <a:r>
              <a:rPr lang="en-GB" sz="1400" dirty="0"/>
              <a:t>-about how to make these images look brighter </a:t>
            </a:r>
          </a:p>
          <a:p>
            <a:pPr marL="0" indent="0">
              <a:buNone/>
            </a:pPr>
            <a:r>
              <a:rPr lang="en-GB" sz="1400" dirty="0"/>
              <a:t>-about pixels</a:t>
            </a:r>
          </a:p>
          <a:p>
            <a:pPr marL="0" indent="0">
              <a:buNone/>
            </a:pPr>
            <a:endParaRPr lang="en-GB" sz="1400" dirty="0"/>
          </a:p>
          <a:p>
            <a:pPr marL="0" indent="0">
              <a:buNone/>
            </a:pPr>
            <a:endParaRPr lang="en-GB" sz="1400" dirty="0"/>
          </a:p>
          <a:p>
            <a:pPr marL="0" indent="0">
              <a:buNone/>
            </a:pPr>
            <a:endParaRPr lang="en-GB" sz="1400" dirty="0"/>
          </a:p>
          <a:p>
            <a:pPr marL="0" indent="0">
              <a:buNone/>
            </a:pPr>
            <a:endParaRPr lang="en-GB" sz="1400" dirty="0"/>
          </a:p>
          <a:p>
            <a:pPr marL="0" indent="0">
              <a:buNone/>
            </a:pPr>
            <a:endParaRPr lang="en-GB" sz="1400" dirty="0"/>
          </a:p>
          <a:p>
            <a:pPr marL="0" indent="0">
              <a:buNone/>
            </a:pPr>
            <a:endParaRPr lang="en-GB" sz="1800" b="1" u="sng" dirty="0"/>
          </a:p>
          <a:p>
            <a:pPr marL="0" indent="0">
              <a:buNone/>
            </a:pPr>
            <a:endParaRPr lang="en-GB" sz="1800" b="1" u="sng" dirty="0"/>
          </a:p>
          <a:p>
            <a:pPr marL="0" indent="0">
              <a:buNone/>
            </a:pPr>
            <a:endParaRPr lang="en-GB" sz="1800" b="1" u="sng" dirty="0"/>
          </a:p>
          <a:p>
            <a:pPr marL="0" indent="0">
              <a:buNone/>
            </a:pPr>
            <a:r>
              <a:rPr lang="en-GB" sz="1800" b="1" u="sng" dirty="0"/>
              <a:t>Approach &amp; Methods</a:t>
            </a:r>
          </a:p>
          <a:p>
            <a:pPr marL="0" indent="0">
              <a:buNone/>
            </a:pPr>
            <a:r>
              <a:rPr lang="en-GB" sz="1400" dirty="0"/>
              <a:t>-tell them about how a display works (everything you see consists of small points/pixels)</a:t>
            </a:r>
          </a:p>
          <a:p>
            <a:pPr marL="0" indent="0">
              <a:buNone/>
            </a:pPr>
            <a:r>
              <a:rPr lang="en-GB" sz="1400" dirty="0"/>
              <a:t>-ask them to look at the displayed picture carefully</a:t>
            </a:r>
          </a:p>
          <a:p>
            <a:pPr marL="0" indent="0">
              <a:buNone/>
            </a:pPr>
            <a:r>
              <a:rPr lang="en-GB" sz="1400" dirty="0"/>
              <a:t>-ask for the characteristics of this picture</a:t>
            </a:r>
          </a:p>
          <a:p>
            <a:pPr marL="0" indent="0">
              <a:buNone/>
            </a:pPr>
            <a:r>
              <a:rPr lang="en-GB" sz="1400" dirty="0"/>
              <a:t>-ask them to take one of these previous picture (nature, fairy tales, shapes) and try to paint it again using points instead of lines</a:t>
            </a:r>
          </a:p>
          <a:p>
            <a:pPr marL="0" indent="0">
              <a:buNone/>
            </a:pPr>
            <a:endParaRPr lang="en-GB" sz="1400" dirty="0"/>
          </a:p>
          <a:p>
            <a:pPr marL="0" indent="0">
              <a:buNone/>
            </a:pPr>
            <a:endParaRPr lang="en-GB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955AF6-B300-488C-9B0E-92808B1511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84805"/>
            <a:ext cx="4488712" cy="2403955"/>
          </a:xfrm>
          <a:prstGeom prst="rect">
            <a:avLst/>
          </a:prstGeom>
        </p:spPr>
      </p:pic>
      <p:pic>
        <p:nvPicPr>
          <p:cNvPr id="10" name="Picture 9" descr="A picture containing indoor, photo&#10;&#10;Description generated with high confidence">
            <a:extLst>
              <a:ext uri="{FF2B5EF4-FFF2-40B4-BE49-F238E27FC236}">
                <a16:creationId xmlns:a16="http://schemas.microsoft.com/office/drawing/2014/main" id="{59063BC0-FFCE-434E-8DBA-658D3684CC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362" y="1466851"/>
            <a:ext cx="4595638" cy="282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210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FE9BEE-0723-4D93-B093-9E774713CF3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picture containing envelope&#10;&#10;Description generated with very high confidence">
            <a:extLst>
              <a:ext uri="{FF2B5EF4-FFF2-40B4-BE49-F238E27FC236}">
                <a16:creationId xmlns:a16="http://schemas.microsoft.com/office/drawing/2014/main" id="{F1CD5F01-11F0-499F-A17E-2731C58F33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62" y="248439"/>
            <a:ext cx="3373965" cy="3308493"/>
          </a:xfrm>
          <a:prstGeom prst="rect">
            <a:avLst/>
          </a:prstGeom>
        </p:spPr>
      </p:pic>
      <p:pic>
        <p:nvPicPr>
          <p:cNvPr id="8" name="Picture 7" descr="A group of people sitting at a table&#10;&#10;Description generated with high confidence">
            <a:extLst>
              <a:ext uri="{FF2B5EF4-FFF2-40B4-BE49-F238E27FC236}">
                <a16:creationId xmlns:a16="http://schemas.microsoft.com/office/drawing/2014/main" id="{C83AE3FF-7D82-4AA9-925C-1E9AC7B79D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103" y="3882727"/>
            <a:ext cx="2860448" cy="2766969"/>
          </a:xfrm>
          <a:prstGeom prst="rect">
            <a:avLst/>
          </a:prstGeom>
        </p:spPr>
      </p:pic>
      <p:pic>
        <p:nvPicPr>
          <p:cNvPr id="10" name="Picture 9" descr="A group of people sitting at a table with a birthday cake&#10;&#10;Description generated with high confidence">
            <a:extLst>
              <a:ext uri="{FF2B5EF4-FFF2-40B4-BE49-F238E27FC236}">
                <a16:creationId xmlns:a16="http://schemas.microsoft.com/office/drawing/2014/main" id="{EB614646-5870-475E-92A8-41BC146917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913" y="120507"/>
            <a:ext cx="3245359" cy="3308493"/>
          </a:xfrm>
          <a:prstGeom prst="rect">
            <a:avLst/>
          </a:prstGeom>
        </p:spPr>
      </p:pic>
      <p:pic>
        <p:nvPicPr>
          <p:cNvPr id="12" name="Picture 11" descr="A picture containing person, indoor, yellow, table&#10;&#10;Description generated with very high confidence">
            <a:extLst>
              <a:ext uri="{FF2B5EF4-FFF2-40B4-BE49-F238E27FC236}">
                <a16:creationId xmlns:a16="http://schemas.microsoft.com/office/drawing/2014/main" id="{13E3A9E9-A6AB-450A-A17E-EEE513B22B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52" y="3700919"/>
            <a:ext cx="3264365" cy="294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823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100B0-EAAB-44A9-8FB5-AB1D13BAA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1148" y="365125"/>
            <a:ext cx="6642652" cy="1970571"/>
          </a:xfrm>
        </p:spPr>
        <p:txBody>
          <a:bodyPr>
            <a:normAutofit/>
          </a:bodyPr>
          <a:lstStyle/>
          <a:p>
            <a:pPr algn="ctr"/>
            <a:r>
              <a:rPr lang="lv-LV" sz="6600" b="1" dirty="0"/>
              <a:t>Arts at </a:t>
            </a:r>
            <a:br>
              <a:rPr lang="lv-LV" sz="6600" b="1" dirty="0"/>
            </a:br>
            <a:r>
              <a:rPr lang="lv-LV" sz="6600" b="1" dirty="0"/>
              <a:t>Tendercubs</a:t>
            </a:r>
            <a:endParaRPr lang="en-US" sz="6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D729FE-BEC4-4654-8C59-AE1A9A004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5852" y="3538329"/>
            <a:ext cx="5777948" cy="263863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lv-LV" sz="3200" dirty="0"/>
              <a:t>Learning by doing</a:t>
            </a:r>
            <a:endParaRPr lang="en-US" sz="3200" dirty="0"/>
          </a:p>
        </p:txBody>
      </p:sp>
      <p:pic>
        <p:nvPicPr>
          <p:cNvPr id="5" name="Picture 4" descr="A picture containing tree, outdoor, road, street&#10;&#10;Description generated with very high confidence">
            <a:extLst>
              <a:ext uri="{FF2B5EF4-FFF2-40B4-BE49-F238E27FC236}">
                <a16:creationId xmlns:a16="http://schemas.microsoft.com/office/drawing/2014/main" id="{B872C360-4D9F-4E6F-B99F-CE3544A2B0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093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310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317FA63-88D2-4FCE-8686-AA789BEC3E91}"/>
              </a:ext>
            </a:extLst>
          </p:cNvPr>
          <p:cNvSpPr txBox="1"/>
          <p:nvPr/>
        </p:nvSpPr>
        <p:spPr>
          <a:xfrm>
            <a:off x="3036572" y="2413337"/>
            <a:ext cx="6118855" cy="1015663"/>
          </a:xfrm>
          <a:prstGeom prst="rect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bg2">
                <a:lumMod val="2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60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Arts at </a:t>
            </a:r>
            <a:r>
              <a:rPr lang="en-GB" sz="6000" b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Tendercubs</a:t>
            </a:r>
            <a:endParaRPr lang="en-GB" sz="60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52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EB4ECDD-8D75-4CDA-8D29-A054DDBBC1D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79F08E-60D3-4228-828E-13BECD11C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0674"/>
            <a:ext cx="10515600" cy="1270728"/>
          </a:xfrm>
        </p:spPr>
        <p:txBody>
          <a:bodyPr>
            <a:normAutofit/>
          </a:bodyPr>
          <a:lstStyle/>
          <a:p>
            <a:pPr algn="ctr"/>
            <a:r>
              <a:rPr lang="en-GB" sz="4800" u="sng" dirty="0">
                <a:latin typeface="Edwardian Script ITC" panose="030303020407070D0804" pitchFamily="66" charset="0"/>
              </a:rPr>
              <a:t>Wassily Kandinsky –Shapes and Colours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02DCDC-16ED-4B5F-80F7-9C6179101F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1125" y="1435100"/>
            <a:ext cx="10515600" cy="53276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b="1" dirty="0"/>
              <a:t>Time period:</a:t>
            </a:r>
          </a:p>
          <a:p>
            <a:pPr marL="0" indent="0">
              <a:buNone/>
            </a:pPr>
            <a:r>
              <a:rPr lang="en-GB" sz="1400" dirty="0"/>
              <a:t>-16</a:t>
            </a:r>
            <a:r>
              <a:rPr lang="en-GB" sz="1400" baseline="30000" dirty="0"/>
              <a:t>th</a:t>
            </a:r>
            <a:r>
              <a:rPr lang="en-GB" sz="1400" dirty="0"/>
              <a:t> December 1866 – 13</a:t>
            </a:r>
            <a:r>
              <a:rPr lang="en-GB" sz="1400" baseline="30000" dirty="0"/>
              <a:t>th</a:t>
            </a:r>
            <a:r>
              <a:rPr lang="en-GB" sz="1400" dirty="0"/>
              <a:t> December 1944</a:t>
            </a:r>
          </a:p>
          <a:p>
            <a:pPr marL="0" indent="0">
              <a:buNone/>
            </a:pPr>
            <a:endParaRPr lang="en-GB" sz="1400" dirty="0"/>
          </a:p>
          <a:p>
            <a:pPr marL="0" indent="0">
              <a:buNone/>
            </a:pPr>
            <a:r>
              <a:rPr lang="en-GB" sz="1400" dirty="0"/>
              <a:t>-often referred to as the artist to invent abstract art</a:t>
            </a:r>
          </a:p>
          <a:p>
            <a:pPr marL="0" indent="0">
              <a:buNone/>
            </a:pPr>
            <a:r>
              <a:rPr lang="en-GB" sz="1400" dirty="0"/>
              <a:t>-he tried to connect:</a:t>
            </a:r>
          </a:p>
          <a:p>
            <a:pPr lvl="1"/>
            <a:r>
              <a:rPr lang="en-GB" sz="1000" dirty="0"/>
              <a:t>Colours and meanings/associations (peaceful, supernatural, deep)</a:t>
            </a:r>
          </a:p>
          <a:p>
            <a:pPr lvl="1"/>
            <a:r>
              <a:rPr lang="en-GB" sz="1000" dirty="0"/>
              <a:t>Colours and shapes (blue-circle)</a:t>
            </a:r>
          </a:p>
          <a:p>
            <a:pPr lvl="1"/>
            <a:r>
              <a:rPr lang="en-GB" sz="1000" dirty="0"/>
              <a:t>Colours and colours (the effect of dark red can be enhanced with light blue)</a:t>
            </a:r>
          </a:p>
          <a:p>
            <a:pPr marL="0" indent="0">
              <a:buNone/>
            </a:pPr>
            <a:endParaRPr lang="en-GB" sz="1400" dirty="0"/>
          </a:p>
          <a:p>
            <a:pPr marL="0" indent="0">
              <a:buNone/>
            </a:pPr>
            <a:endParaRPr lang="en-GB" sz="1400" dirty="0"/>
          </a:p>
          <a:p>
            <a:pPr marL="0" indent="0">
              <a:buNone/>
            </a:pPr>
            <a:endParaRPr lang="en-GB" sz="1400" dirty="0"/>
          </a:p>
          <a:p>
            <a:pPr marL="0" indent="0">
              <a:buNone/>
            </a:pPr>
            <a:r>
              <a:rPr lang="en-GB" sz="1400" dirty="0"/>
              <a:t>Important &amp; famous works:</a:t>
            </a:r>
          </a:p>
          <a:p>
            <a:pPr marL="0" indent="0">
              <a:buNone/>
            </a:pPr>
            <a:r>
              <a:rPr lang="en-GB" sz="1400" dirty="0"/>
              <a:t>-Colour Study. Squares with concentric circles</a:t>
            </a:r>
          </a:p>
          <a:p>
            <a:pPr marL="0" indent="0">
              <a:buNone/>
            </a:pPr>
            <a:r>
              <a:rPr lang="en-GB" sz="1400" dirty="0"/>
              <a:t>-Yellow-Red-Blue</a:t>
            </a:r>
          </a:p>
          <a:p>
            <a:pPr marL="0" indent="0">
              <a:buNone/>
            </a:pPr>
            <a:r>
              <a:rPr lang="en-GB" sz="1400" dirty="0"/>
              <a:t>-Composition VII</a:t>
            </a:r>
          </a:p>
          <a:p>
            <a:pPr marL="0" indent="0">
              <a:buNone/>
            </a:pPr>
            <a:endParaRPr lang="en-GB" sz="1400" dirty="0"/>
          </a:p>
          <a:p>
            <a:pPr marL="0" indent="0">
              <a:buNone/>
            </a:pPr>
            <a:r>
              <a:rPr lang="en-GB" sz="1000" dirty="0">
                <a:hlinkClick r:id="rId3"/>
              </a:rPr>
              <a:t>http://www.wassilykandinsky.net/images/works/370.jpg</a:t>
            </a:r>
            <a:r>
              <a:rPr lang="en-GB" sz="1000" dirty="0"/>
              <a:t>, </a:t>
            </a:r>
            <a:r>
              <a:rPr lang="en-GB" sz="1000" dirty="0">
                <a:hlinkClick r:id="rId4"/>
              </a:rPr>
              <a:t>https://learnodo-newtonic.com/wp-content/uploads/2016/07/Yellow-Red-Blue-1925-Kandinsky-Wassily.jpg</a:t>
            </a:r>
            <a:r>
              <a:rPr lang="en-GB" sz="1000" dirty="0"/>
              <a:t> , </a:t>
            </a:r>
            <a:r>
              <a:rPr lang="en-GB" sz="1000" dirty="0">
                <a:hlinkClick r:id="rId5"/>
              </a:rPr>
              <a:t>https://learnodo-newtonic.com/wp-content/uploads/2016/07/Composition-VII-1913-Kandinsky-Wassily.jpg</a:t>
            </a:r>
            <a:r>
              <a:rPr lang="en-GB" sz="1000" dirty="0"/>
              <a:t> </a:t>
            </a:r>
            <a:endParaRPr lang="en-GB" sz="1400" dirty="0"/>
          </a:p>
          <a:p>
            <a:pPr marL="0" indent="0">
              <a:buNone/>
            </a:pPr>
            <a:endParaRPr lang="en-GB" sz="14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F51BC8-454F-4D29-BF80-8F769AE95CC3}"/>
              </a:ext>
            </a:extLst>
          </p:cNvPr>
          <p:cNvCxnSpPr/>
          <p:nvPr/>
        </p:nvCxnSpPr>
        <p:spPr>
          <a:xfrm>
            <a:off x="0" y="2181225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EBDE5367-60A3-4023-A513-39DD1E72A599}"/>
              </a:ext>
            </a:extLst>
          </p:cNvPr>
          <p:cNvSpPr/>
          <p:nvPr/>
        </p:nvSpPr>
        <p:spPr>
          <a:xfrm>
            <a:off x="1291905" y="6107185"/>
            <a:ext cx="10604820" cy="4865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B7FCBB-F772-41A7-B84C-E69A1B26F21A}"/>
              </a:ext>
            </a:extLst>
          </p:cNvPr>
          <p:cNvCxnSpPr/>
          <p:nvPr/>
        </p:nvCxnSpPr>
        <p:spPr>
          <a:xfrm>
            <a:off x="0" y="4479721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8738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F1E564-D646-4372-9A6F-CE8210AC00A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BAABF7-E54A-482C-86BD-028AA7455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5226"/>
            <a:ext cx="10515600" cy="6325299"/>
          </a:xfrm>
        </p:spPr>
        <p:txBody>
          <a:bodyPr/>
          <a:lstStyle/>
          <a:p>
            <a:pPr marL="0" indent="0">
              <a:buNone/>
            </a:pPr>
            <a:r>
              <a:rPr lang="en-GB" sz="2000" u="sng" dirty="0"/>
              <a:t>What the children can learn</a:t>
            </a:r>
          </a:p>
          <a:p>
            <a:pPr marL="0" indent="0">
              <a:buNone/>
            </a:pPr>
            <a:r>
              <a:rPr lang="en-GB" sz="1400" dirty="0"/>
              <a:t>-about all sorts of shapes</a:t>
            </a:r>
          </a:p>
          <a:p>
            <a:pPr marL="0" indent="0">
              <a:buNone/>
            </a:pPr>
            <a:r>
              <a:rPr lang="en-GB" sz="1400" dirty="0"/>
              <a:t>-about colours and how they relate</a:t>
            </a:r>
          </a:p>
          <a:p>
            <a:pPr marL="0" indent="0">
              <a:buNone/>
            </a:pPr>
            <a:r>
              <a:rPr lang="en-GB" sz="1400" dirty="0"/>
              <a:t>-about the meaning and message colours and shapes can evoke</a:t>
            </a:r>
          </a:p>
          <a:p>
            <a:pPr marL="0" indent="0">
              <a:buNone/>
            </a:pPr>
            <a:endParaRPr lang="en-GB" sz="1400" dirty="0"/>
          </a:p>
          <a:p>
            <a:pPr marL="0" indent="0">
              <a:buNone/>
            </a:pPr>
            <a:endParaRPr lang="en-GB" sz="1400" dirty="0"/>
          </a:p>
          <a:p>
            <a:pPr marL="0" indent="0">
              <a:buNone/>
            </a:pPr>
            <a:endParaRPr lang="en-GB" sz="1400" u="sng" dirty="0"/>
          </a:p>
          <a:p>
            <a:pPr marL="0" indent="0">
              <a:buNone/>
            </a:pPr>
            <a:endParaRPr lang="en-GB" sz="1400" u="sng" dirty="0"/>
          </a:p>
          <a:p>
            <a:pPr marL="0" indent="0">
              <a:buNone/>
            </a:pPr>
            <a:endParaRPr lang="en-GB" sz="1400" u="sng" dirty="0"/>
          </a:p>
          <a:p>
            <a:pPr marL="0" indent="0">
              <a:buNone/>
            </a:pPr>
            <a:endParaRPr lang="en-GB" sz="2000" u="sng" dirty="0"/>
          </a:p>
          <a:p>
            <a:pPr marL="0" indent="0">
              <a:buNone/>
            </a:pPr>
            <a:endParaRPr lang="en-GB" sz="2000" u="sng" dirty="0"/>
          </a:p>
          <a:p>
            <a:pPr marL="0" indent="0">
              <a:buNone/>
            </a:pPr>
            <a:endParaRPr lang="en-GB" sz="2000" u="sng" dirty="0"/>
          </a:p>
          <a:p>
            <a:pPr marL="0" indent="0">
              <a:buNone/>
            </a:pPr>
            <a:r>
              <a:rPr lang="en-GB" sz="2000" u="sng" dirty="0"/>
              <a:t>Approach &amp; Methods</a:t>
            </a:r>
          </a:p>
          <a:p>
            <a:pPr marL="0" indent="0">
              <a:buNone/>
            </a:pPr>
            <a:r>
              <a:rPr lang="en-GB" sz="1400" dirty="0"/>
              <a:t>-ask the children to look at the displayed picture carefully</a:t>
            </a:r>
          </a:p>
          <a:p>
            <a:pPr marL="0" indent="0">
              <a:buNone/>
            </a:pPr>
            <a:r>
              <a:rPr lang="en-GB" sz="1400" dirty="0"/>
              <a:t>-ask them for how many different colours and shapes they can find at the displayed picture</a:t>
            </a:r>
          </a:p>
          <a:p>
            <a:pPr marL="0" indent="0">
              <a:buNone/>
            </a:pPr>
            <a:r>
              <a:rPr lang="en-GB" sz="1400" dirty="0"/>
              <a:t>-ask for what they associate with, for instance, the colour green or a circle</a:t>
            </a:r>
          </a:p>
          <a:p>
            <a:pPr marL="0" indent="0">
              <a:buNone/>
            </a:pPr>
            <a:r>
              <a:rPr lang="en-GB" sz="1400" dirty="0"/>
              <a:t>-ask them to experiment with shapes/shapes, colours/colours and colours/shapes</a:t>
            </a:r>
          </a:p>
          <a:p>
            <a:pPr marL="0" indent="0">
              <a:buNone/>
            </a:pPr>
            <a:endParaRPr lang="en-GB" sz="1400" u="sng" dirty="0"/>
          </a:p>
          <a:p>
            <a:pPr marL="0" indent="0">
              <a:buNone/>
            </a:pPr>
            <a:endParaRPr lang="en-GB" sz="1400" u="sng" dirty="0"/>
          </a:p>
          <a:p>
            <a:pPr marL="0" indent="0">
              <a:buNone/>
            </a:pPr>
            <a:endParaRPr lang="en-GB" sz="1400" u="sng" dirty="0"/>
          </a:p>
          <a:p>
            <a:pPr marL="0" indent="0">
              <a:buNone/>
            </a:pPr>
            <a:endParaRPr lang="en-GB" sz="1400" u="sng" dirty="0"/>
          </a:p>
          <a:p>
            <a:pPr marL="0" indent="0">
              <a:buNone/>
            </a:pPr>
            <a:endParaRPr lang="en-GB" sz="1400" u="sng" dirty="0"/>
          </a:p>
          <a:p>
            <a:pPr marL="0" indent="0">
              <a:buNone/>
            </a:pPr>
            <a:endParaRPr lang="en-GB" sz="1400" u="sng" dirty="0"/>
          </a:p>
          <a:p>
            <a:pPr marL="0" indent="0">
              <a:buNone/>
            </a:pPr>
            <a:endParaRPr lang="en-GB" sz="1400" u="sng" dirty="0"/>
          </a:p>
          <a:p>
            <a:pPr marL="0" indent="0">
              <a:buNone/>
            </a:pPr>
            <a:endParaRPr lang="en-GB" sz="1400" u="sn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D30748-6079-4091-A477-337D8727BB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54505"/>
            <a:ext cx="3743325" cy="23461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BA8C7B-212B-40EE-9724-56D76B5375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393" y="1754504"/>
            <a:ext cx="4467132" cy="234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619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38B5166-646E-4566-B6B1-20652E6C909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A picture containing person, indoor, floor, table&#10;&#10;Description generated with very high confidence">
            <a:extLst>
              <a:ext uri="{FF2B5EF4-FFF2-40B4-BE49-F238E27FC236}">
                <a16:creationId xmlns:a16="http://schemas.microsoft.com/office/drawing/2014/main" id="{76B3AE0B-9D08-4762-B2F7-DD9444DB66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26" y="335558"/>
            <a:ext cx="3842159" cy="2881620"/>
          </a:xfrm>
          <a:prstGeom prst="rect">
            <a:avLst/>
          </a:prstGeom>
        </p:spPr>
      </p:pic>
      <p:pic>
        <p:nvPicPr>
          <p:cNvPr id="9" name="Picture 8" descr="A picture containing person, indoor, table&#10;&#10;Description generated with very high confidence">
            <a:extLst>
              <a:ext uri="{FF2B5EF4-FFF2-40B4-BE49-F238E27FC236}">
                <a16:creationId xmlns:a16="http://schemas.microsoft.com/office/drawing/2014/main" id="{D08B3752-7527-4669-9F99-3B57889427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390" y="3552736"/>
            <a:ext cx="3568117" cy="2676088"/>
          </a:xfrm>
          <a:prstGeom prst="rect">
            <a:avLst/>
          </a:prstGeom>
        </p:spPr>
      </p:pic>
      <p:pic>
        <p:nvPicPr>
          <p:cNvPr id="11" name="Picture 10" descr="A picture containing person, table, indoor&#10;&#10;Description generated with very high confidence">
            <a:extLst>
              <a:ext uri="{FF2B5EF4-FFF2-40B4-BE49-F238E27FC236}">
                <a16:creationId xmlns:a16="http://schemas.microsoft.com/office/drawing/2014/main" id="{7792A544-6466-43A7-A2B8-12474D77DF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013" y="478171"/>
            <a:ext cx="3461857" cy="2596393"/>
          </a:xfrm>
          <a:prstGeom prst="rect">
            <a:avLst/>
          </a:prstGeom>
        </p:spPr>
      </p:pic>
      <p:pic>
        <p:nvPicPr>
          <p:cNvPr id="13" name="Picture 12" descr="A picture containing person, indoor, table, man&#10;&#10;Description generated with very high confidence">
            <a:extLst>
              <a:ext uri="{FF2B5EF4-FFF2-40B4-BE49-F238E27FC236}">
                <a16:creationId xmlns:a16="http://schemas.microsoft.com/office/drawing/2014/main" id="{D79568E0-E9F0-4A53-A14B-47054CBCF7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191" y="3429000"/>
            <a:ext cx="3735894" cy="280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2690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D60DA87-0447-4237-89B7-CC695DD2B0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11B2B9-6944-42DE-9350-008F1126B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u="sng" dirty="0">
                <a:latin typeface="Edwardian Script ITC" panose="030303020407070D0804" pitchFamily="66" charset="0"/>
              </a:rPr>
              <a:t>Pablo Picasso- Collages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5B96C3A-2A49-4A13-A998-5B2D2E9CE603}"/>
              </a:ext>
            </a:extLst>
          </p:cNvPr>
          <p:cNvSpPr txBox="1">
            <a:spLocks/>
          </p:cNvSpPr>
          <p:nvPr/>
        </p:nvSpPr>
        <p:spPr>
          <a:xfrm>
            <a:off x="1280457" y="1342822"/>
            <a:ext cx="10515600" cy="5327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b="1" dirty="0"/>
              <a:t>Time period: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400" dirty="0"/>
              <a:t>-25</a:t>
            </a:r>
            <a:r>
              <a:rPr lang="en-GB" sz="1400" baseline="30000" dirty="0"/>
              <a:t>th</a:t>
            </a:r>
            <a:r>
              <a:rPr lang="en-GB" sz="1400" dirty="0"/>
              <a:t> October 1881- 08</a:t>
            </a:r>
            <a:r>
              <a:rPr lang="en-GB" sz="1400" baseline="30000" dirty="0"/>
              <a:t>th</a:t>
            </a:r>
            <a:r>
              <a:rPr lang="en-GB" sz="1400" dirty="0"/>
              <a:t> April 1973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400" dirty="0"/>
              <a:t>-first artist to use the collage technique in painting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400" dirty="0"/>
              <a:t>-Collage: using different elements to form a bigger picture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400" dirty="0"/>
              <a:t>-he used:</a:t>
            </a:r>
          </a:p>
          <a:p>
            <a:pPr lvl="1"/>
            <a:r>
              <a:rPr lang="en-GB" sz="1000" dirty="0"/>
              <a:t>Different shapes</a:t>
            </a:r>
          </a:p>
          <a:p>
            <a:pPr lvl="1"/>
            <a:r>
              <a:rPr lang="en-GB" sz="1000" dirty="0"/>
              <a:t>Different colours</a:t>
            </a:r>
          </a:p>
          <a:p>
            <a:pPr lvl="1"/>
            <a:r>
              <a:rPr lang="en-GB" sz="1000" dirty="0"/>
              <a:t>Different kinds of paper     </a:t>
            </a:r>
          </a:p>
          <a:p>
            <a:pPr lvl="1"/>
            <a:r>
              <a:rPr lang="en-GB" sz="1000" dirty="0"/>
              <a:t>Different materials, such as newspapers, photographs or metal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400" dirty="0"/>
              <a:t>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400" dirty="0"/>
              <a:t>Important &amp; famous works: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400" dirty="0"/>
              <a:t>-Still life with the advertisements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400" dirty="0"/>
              <a:t>-Violin hanging on the wall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400" dirty="0"/>
              <a:t>-Still-life with Chair Caning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400" dirty="0"/>
          </a:p>
          <a:p>
            <a:pPr marL="0" indent="0">
              <a:buNone/>
            </a:pPr>
            <a:r>
              <a:rPr lang="en-GB" sz="1000" dirty="0">
                <a:hlinkClick r:id="rId3"/>
              </a:rPr>
              <a:t>http://www.pablo-ruiz-picasso.net/images/works/4004.jpg</a:t>
            </a:r>
            <a:r>
              <a:rPr lang="en-GB" sz="1000" dirty="0"/>
              <a:t>, </a:t>
            </a:r>
            <a:r>
              <a:rPr lang="en-GB" sz="1000" dirty="0">
                <a:hlinkClick r:id="rId4"/>
              </a:rPr>
              <a:t>http://www.pablo-ruiz-picasso.net/images/works/4008.jpg</a:t>
            </a:r>
            <a:r>
              <a:rPr lang="en-GB" sz="1000" dirty="0"/>
              <a:t>, </a:t>
            </a:r>
            <a:r>
              <a:rPr lang="en-GB" sz="1000" dirty="0">
                <a:hlinkClick r:id="rId5"/>
              </a:rPr>
              <a:t>http://www.pablo-ruiz-picasso.net/images/works/88.jpg</a:t>
            </a:r>
            <a:r>
              <a:rPr lang="en-GB" sz="1000" dirty="0"/>
              <a:t>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0AC00D9-2DA0-49F8-B450-F12A83801359}"/>
              </a:ext>
            </a:extLst>
          </p:cNvPr>
          <p:cNvCxnSpPr/>
          <p:nvPr/>
        </p:nvCxnSpPr>
        <p:spPr>
          <a:xfrm>
            <a:off x="0" y="2181225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05F876D-58F0-40B5-999B-88CC4CB6A2F2}"/>
              </a:ext>
            </a:extLst>
          </p:cNvPr>
          <p:cNvCxnSpPr/>
          <p:nvPr/>
        </p:nvCxnSpPr>
        <p:spPr>
          <a:xfrm>
            <a:off x="0" y="4246315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5C8B11DC-53A5-4795-8513-C6C7A85FD367}"/>
              </a:ext>
            </a:extLst>
          </p:cNvPr>
          <p:cNvSpPr/>
          <p:nvPr/>
        </p:nvSpPr>
        <p:spPr>
          <a:xfrm>
            <a:off x="1235847" y="5905646"/>
            <a:ext cx="10604820" cy="4865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86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AC8386A-147A-4FF8-8D25-602D41C9D16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08F6F9D-360D-4D35-8E88-41279B9DA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7506"/>
            <a:ext cx="10515600" cy="62330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u="sng" dirty="0"/>
              <a:t>What the children can learn</a:t>
            </a:r>
          </a:p>
          <a:p>
            <a:pPr marL="0" indent="0">
              <a:buNone/>
            </a:pPr>
            <a:r>
              <a:rPr lang="en-GB" sz="1400" dirty="0"/>
              <a:t>-about how to create a shape, form or picture of smaller shapes, forms or pictures</a:t>
            </a:r>
          </a:p>
          <a:p>
            <a:pPr marL="0" indent="0">
              <a:buNone/>
            </a:pPr>
            <a:r>
              <a:rPr lang="en-GB" sz="1400" dirty="0"/>
              <a:t>-about using rather unconventional materials</a:t>
            </a:r>
          </a:p>
          <a:p>
            <a:pPr marL="0" indent="0">
              <a:buNone/>
            </a:pPr>
            <a:endParaRPr lang="en-GB" sz="1400" dirty="0"/>
          </a:p>
          <a:p>
            <a:pPr marL="0" indent="0">
              <a:buNone/>
            </a:pPr>
            <a:endParaRPr lang="en-GB" sz="1400" dirty="0"/>
          </a:p>
          <a:p>
            <a:pPr marL="0" indent="0">
              <a:buNone/>
            </a:pPr>
            <a:endParaRPr lang="en-GB" sz="1400" u="sng" dirty="0"/>
          </a:p>
          <a:p>
            <a:pPr marL="0" indent="0">
              <a:buNone/>
            </a:pPr>
            <a:endParaRPr lang="en-GB" sz="1400" u="sng" dirty="0"/>
          </a:p>
          <a:p>
            <a:pPr marL="0" indent="0">
              <a:buNone/>
            </a:pPr>
            <a:endParaRPr lang="en-GB" sz="1400" u="sng" dirty="0"/>
          </a:p>
          <a:p>
            <a:pPr marL="0" indent="0">
              <a:buNone/>
            </a:pPr>
            <a:endParaRPr lang="en-GB" sz="2000" u="sng" dirty="0"/>
          </a:p>
          <a:p>
            <a:pPr marL="0" indent="0">
              <a:buNone/>
            </a:pPr>
            <a:endParaRPr lang="en-GB" sz="2000" u="sng" dirty="0"/>
          </a:p>
          <a:p>
            <a:pPr marL="0" indent="0">
              <a:buNone/>
            </a:pPr>
            <a:endParaRPr lang="en-GB" sz="2000" u="sng" dirty="0"/>
          </a:p>
          <a:p>
            <a:pPr marL="0" indent="0">
              <a:buNone/>
            </a:pPr>
            <a:endParaRPr lang="en-GB" sz="2000" u="sng" dirty="0"/>
          </a:p>
          <a:p>
            <a:pPr marL="0" indent="0">
              <a:buNone/>
            </a:pPr>
            <a:r>
              <a:rPr lang="en-GB" sz="2000" u="sng" dirty="0"/>
              <a:t>Approach &amp; Methods</a:t>
            </a:r>
          </a:p>
          <a:p>
            <a:pPr marL="0" indent="0">
              <a:buNone/>
            </a:pPr>
            <a:r>
              <a:rPr lang="en-GB" sz="1400" dirty="0"/>
              <a:t>-ask the children to outline any form they want to draw  (E.g. trees, animals, buildings)</a:t>
            </a:r>
          </a:p>
          <a:p>
            <a:pPr marL="0" indent="0">
              <a:buNone/>
            </a:pPr>
            <a:r>
              <a:rPr lang="en-GB" sz="1400" dirty="0"/>
              <a:t>-ask them to fill it out with many different shapes and colours</a:t>
            </a:r>
          </a:p>
          <a:p>
            <a:pPr marL="0" indent="0">
              <a:buNone/>
            </a:pPr>
            <a:r>
              <a:rPr lang="en-GB" sz="1400" dirty="0"/>
              <a:t>-ask them to outline another form</a:t>
            </a:r>
          </a:p>
          <a:p>
            <a:pPr marL="0" indent="0">
              <a:buNone/>
            </a:pPr>
            <a:r>
              <a:rPr lang="en-GB" sz="1400" dirty="0"/>
              <a:t>-give them different unconventional materials (such as newspapers) and fill it in with shapes cut from these materials</a:t>
            </a:r>
          </a:p>
          <a:p>
            <a:pPr marL="0" indent="0">
              <a:buNone/>
            </a:pPr>
            <a:endParaRPr lang="en-GB" sz="1400" u="sng" dirty="0"/>
          </a:p>
          <a:p>
            <a:pPr marL="0" indent="0">
              <a:buNone/>
            </a:pPr>
            <a:endParaRPr lang="en-GB" sz="1400" u="sng" dirty="0"/>
          </a:p>
          <a:p>
            <a:pPr marL="0" indent="0">
              <a:buNone/>
            </a:pPr>
            <a:endParaRPr lang="en-GB" sz="1400" u="sng" dirty="0"/>
          </a:p>
          <a:p>
            <a:pPr marL="0" indent="0">
              <a:buNone/>
            </a:pPr>
            <a:endParaRPr lang="en-GB" sz="1400" u="sng" dirty="0"/>
          </a:p>
          <a:p>
            <a:pPr marL="0" indent="0">
              <a:buNone/>
            </a:pPr>
            <a:endParaRPr lang="en-GB" sz="1400" u="sng" dirty="0"/>
          </a:p>
          <a:p>
            <a:pPr marL="0" indent="0">
              <a:buNone/>
            </a:pPr>
            <a:endParaRPr lang="en-GB" sz="1400" u="sng" dirty="0"/>
          </a:p>
        </p:txBody>
      </p:sp>
      <p:pic>
        <p:nvPicPr>
          <p:cNvPr id="7" name="Picture 6" descr="A picture containing building&#10;&#10;Description generated with very high confidence">
            <a:extLst>
              <a:ext uri="{FF2B5EF4-FFF2-40B4-BE49-F238E27FC236}">
                <a16:creationId xmlns:a16="http://schemas.microsoft.com/office/drawing/2014/main" id="{B2F14691-1832-443F-9141-5828B00EFA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97960"/>
            <a:ext cx="3465352" cy="3115317"/>
          </a:xfrm>
          <a:prstGeom prst="rect">
            <a:avLst/>
          </a:prstGeom>
        </p:spPr>
      </p:pic>
      <p:pic>
        <p:nvPicPr>
          <p:cNvPr id="14" name="Picture 13" descr="A picture containing photo, queen, covered&#10;&#10;Description generated with high confidence">
            <a:extLst>
              <a:ext uri="{FF2B5EF4-FFF2-40B4-BE49-F238E27FC236}">
                <a16:creationId xmlns:a16="http://schemas.microsoft.com/office/drawing/2014/main" id="{19A35625-9880-4008-8FF0-F35406427C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97960"/>
            <a:ext cx="4169321" cy="311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5925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B30D4CF-E063-4CA2-84F0-10C66658749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picture containing table, clothing&#10;&#10;Description generated with high confidence">
            <a:extLst>
              <a:ext uri="{FF2B5EF4-FFF2-40B4-BE49-F238E27FC236}">
                <a16:creationId xmlns:a16="http://schemas.microsoft.com/office/drawing/2014/main" id="{2ECCD2E9-E41B-4E03-9693-25AD61049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12" y="221611"/>
            <a:ext cx="3093003" cy="2991374"/>
          </a:xfrm>
          <a:prstGeom prst="rect">
            <a:avLst/>
          </a:prstGeom>
        </p:spPr>
      </p:pic>
      <p:pic>
        <p:nvPicPr>
          <p:cNvPr id="10" name="Picture 9" descr="A picture containing person, indoor, table, wall&#10;&#10;Description generated with very high confidence">
            <a:extLst>
              <a:ext uri="{FF2B5EF4-FFF2-40B4-BE49-F238E27FC236}">
                <a16:creationId xmlns:a16="http://schemas.microsoft.com/office/drawing/2014/main" id="{D8C8D290-33F8-419E-B965-03B1DEB7DF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318" y="3429000"/>
            <a:ext cx="3438428" cy="3121448"/>
          </a:xfrm>
          <a:prstGeom prst="rect">
            <a:avLst/>
          </a:prstGeom>
        </p:spPr>
      </p:pic>
      <p:pic>
        <p:nvPicPr>
          <p:cNvPr id="12" name="Picture 11" descr="A person sitting at a table with a birthday cake&#10;&#10;Description generated with very high confidence">
            <a:extLst>
              <a:ext uri="{FF2B5EF4-FFF2-40B4-BE49-F238E27FC236}">
                <a16:creationId xmlns:a16="http://schemas.microsoft.com/office/drawing/2014/main" id="{19047570-14F5-483C-A1AC-CED6D0E688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739" y="43639"/>
            <a:ext cx="3244704" cy="3277353"/>
          </a:xfrm>
          <a:prstGeom prst="rect">
            <a:avLst/>
          </a:prstGeom>
        </p:spPr>
      </p:pic>
      <p:pic>
        <p:nvPicPr>
          <p:cNvPr id="14" name="Picture 13" descr="A picture containing person, indoor, wall, floor&#10;&#10;Description generated with very high confidence">
            <a:extLst>
              <a:ext uri="{FF2B5EF4-FFF2-40B4-BE49-F238E27FC236}">
                <a16:creationId xmlns:a16="http://schemas.microsoft.com/office/drawing/2014/main" id="{CCBC6C86-13D0-42E7-BF35-F8F831DC67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064" y="3113933"/>
            <a:ext cx="2733103" cy="343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4864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1004</Words>
  <Application>Microsoft Office PowerPoint</Application>
  <PresentationFormat>Widescreen</PresentationFormat>
  <Paragraphs>192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Edwardian Script ITC</vt:lpstr>
      <vt:lpstr>Office Theme</vt:lpstr>
      <vt:lpstr>PowerPoint Presentation</vt:lpstr>
      <vt:lpstr>Arts at  Tendercubs</vt:lpstr>
      <vt:lpstr>PowerPoint Presentation</vt:lpstr>
      <vt:lpstr>Wassily Kandinsky –Shapes and Colours</vt:lpstr>
      <vt:lpstr>PowerPoint Presentation</vt:lpstr>
      <vt:lpstr>PowerPoint Presentation</vt:lpstr>
      <vt:lpstr>Pablo Picasso- Collages</vt:lpstr>
      <vt:lpstr>PowerPoint Presentation</vt:lpstr>
      <vt:lpstr>PowerPoint Presentation</vt:lpstr>
      <vt:lpstr>Romantic Painting</vt:lpstr>
      <vt:lpstr>PowerPoint Presentation</vt:lpstr>
      <vt:lpstr>Impressionism</vt:lpstr>
      <vt:lpstr>PowerPoint Presentation</vt:lpstr>
      <vt:lpstr>Pointillism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Mara</dc:creator>
  <cp:lastModifiedBy>Mara</cp:lastModifiedBy>
  <cp:revision>1</cp:revision>
  <dcterms:created xsi:type="dcterms:W3CDTF">2017-12-09T18:19:48Z</dcterms:created>
  <dcterms:modified xsi:type="dcterms:W3CDTF">2017-12-09T18:25:26Z</dcterms:modified>
</cp:coreProperties>
</file>