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82" r:id="rId4"/>
    <p:sldId id="281" r:id="rId5"/>
    <p:sldId id="280" r:id="rId6"/>
    <p:sldId id="258" r:id="rId7"/>
    <p:sldId id="260" r:id="rId8"/>
    <p:sldId id="262" r:id="rId9"/>
    <p:sldId id="265" r:id="rId10"/>
    <p:sldId id="261" r:id="rId11"/>
    <p:sldId id="263" r:id="rId12"/>
    <p:sldId id="264" r:id="rId13"/>
    <p:sldId id="266" r:id="rId14"/>
    <p:sldId id="270" r:id="rId15"/>
    <p:sldId id="271" r:id="rId16"/>
    <p:sldId id="269" r:id="rId17"/>
    <p:sldId id="272" r:id="rId18"/>
    <p:sldId id="273" r:id="rId19"/>
    <p:sldId id="274" r:id="rId20"/>
    <p:sldId id="277" r:id="rId21"/>
    <p:sldId id="278" r:id="rId22"/>
    <p:sldId id="267" r:id="rId23"/>
    <p:sldId id="26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881740-53E9-4AC0-A42D-FA56C1648AC8}">
          <p14:sldIdLst>
            <p14:sldId id="257"/>
            <p14:sldId id="259"/>
            <p14:sldId id="282"/>
            <p14:sldId id="281"/>
            <p14:sldId id="280"/>
            <p14:sldId id="258"/>
            <p14:sldId id="260"/>
            <p14:sldId id="262"/>
            <p14:sldId id="265"/>
            <p14:sldId id="261"/>
            <p14:sldId id="263"/>
            <p14:sldId id="264"/>
            <p14:sldId id="266"/>
            <p14:sldId id="270"/>
            <p14:sldId id="271"/>
            <p14:sldId id="269"/>
            <p14:sldId id="272"/>
            <p14:sldId id="273"/>
            <p14:sldId id="274"/>
            <p14:sldId id="277"/>
            <p14:sldId id="278"/>
            <p14:sldId id="267"/>
            <p14:sldId id="268"/>
            <p14:sldId id="283"/>
          </p14:sldIdLst>
        </p14:section>
        <p14:section name="Untitled Section" id="{11A17E3A-AFB9-46BE-AE6F-7052C1BC5F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75" autoAdjust="0"/>
  </p:normalViewPr>
  <p:slideViewPr>
    <p:cSldViewPr snapToGrid="0">
      <p:cViewPr varScale="1">
        <p:scale>
          <a:sx n="60" d="100"/>
          <a:sy n="60" d="100"/>
        </p:scale>
        <p:origin x="860" y="5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C867-A0E4-44CC-ABE5-FBF38DE44A4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4B37-B1E1-4383-99B7-D157F317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D4B37-B1E1-4383-99B7-D157F317E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D4B37-B1E1-4383-99B7-D157F317E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6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9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9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3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39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6729-E323-41BF-BB83-75154D4ABE0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0CD5F4-5A26-4E22-8303-317B7A954F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gate.ec.europa.eu/eac/mobili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earningbydoing.l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2EB6-143B-4932-85A3-8384ACB1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823473"/>
            <a:ext cx="10982425" cy="1030281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 European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Child:Learning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by doing the 3 C’s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Connect, Construct And 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1758-8A2B-4DBA-A317-F582CF92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038" y="2358189"/>
            <a:ext cx="7099715" cy="22234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Transnational project meeting </a:t>
            </a:r>
          </a:p>
          <a:p>
            <a:pPr marL="0" indent="0" algn="ctr">
              <a:buNone/>
            </a:pPr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in Burgas, Bulgaria</a:t>
            </a:r>
          </a:p>
          <a:p>
            <a:pPr marL="0" indent="0" algn="ctr">
              <a:buNone/>
            </a:pPr>
            <a:endParaRPr lang="lv-LV" sz="3600" dirty="0"/>
          </a:p>
          <a:p>
            <a:pPr marL="0" indent="0" algn="ctr">
              <a:buNone/>
            </a:pPr>
            <a:r>
              <a:rPr lang="lv-LV" sz="3600" dirty="0"/>
              <a:t>28.11.2017.-02.12.2017.</a:t>
            </a:r>
          </a:p>
          <a:p>
            <a:pPr marL="0" indent="0" algn="ctr">
              <a:buNone/>
            </a:pPr>
            <a:endParaRPr lang="lv-LV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AutoShape 2" descr="Attēlu rezultāti vaicājumam “logo Erasmus”">
            <a:extLst>
              <a:ext uri="{FF2B5EF4-FFF2-40B4-BE49-F238E27FC236}">
                <a16:creationId xmlns:a16="http://schemas.microsoft.com/office/drawing/2014/main" id="{5039A6F5-FF05-4D3D-92E7-9E84043AA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Attēlu rezultāti vaicājumam “logo Erasmus”">
            <a:extLst>
              <a:ext uri="{FF2B5EF4-FFF2-40B4-BE49-F238E27FC236}">
                <a16:creationId xmlns:a16="http://schemas.microsoft.com/office/drawing/2014/main" id="{06152443-C2CD-4871-ABEE-A0E07DF2D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3592A-0501-45AC-B646-526E9849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47"/>
            <a:ext cx="2587153" cy="672178"/>
          </a:xfrm>
          <a:prstGeom prst="rect">
            <a:avLst/>
          </a:prstGeom>
        </p:spPr>
      </p:pic>
      <p:pic>
        <p:nvPicPr>
          <p:cNvPr id="2056" name="Picture 8" descr="https://i.imgur.com/87jrOUx.gif">
            <a:extLst>
              <a:ext uri="{FF2B5EF4-FFF2-40B4-BE49-F238E27FC236}">
                <a16:creationId xmlns:a16="http://schemas.microsoft.com/office/drawing/2014/main" id="{C75D8AB0-08C7-41E3-9DC8-E50C25D2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233"/>
            <a:ext cx="1886554" cy="12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imgur.com/s0tj8Vs.png">
            <a:extLst>
              <a:ext uri="{FF2B5EF4-FFF2-40B4-BE49-F238E27FC236}">
                <a16:creationId xmlns:a16="http://schemas.microsoft.com/office/drawing/2014/main" id="{36FB7BE5-44B6-42CE-8224-76D91BE0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824061"/>
            <a:ext cx="1916540" cy="12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imgur.com/P6hL2Kl.png">
            <a:extLst>
              <a:ext uri="{FF2B5EF4-FFF2-40B4-BE49-F238E27FC236}">
                <a16:creationId xmlns:a16="http://schemas.microsoft.com/office/drawing/2014/main" id="{646D890A-E894-44D9-B20B-84D304A9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31" y="4759845"/>
            <a:ext cx="2057589" cy="12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imgur.com/bP05fa0.png">
            <a:extLst>
              <a:ext uri="{FF2B5EF4-FFF2-40B4-BE49-F238E27FC236}">
                <a16:creationId xmlns:a16="http://schemas.microsoft.com/office/drawing/2014/main" id="{49436D4F-E021-4282-ADFF-F4707A457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31" y="3356437"/>
            <a:ext cx="2075510" cy="12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imgur.com/ssyB8jX.png">
            <a:extLst>
              <a:ext uri="{FF2B5EF4-FFF2-40B4-BE49-F238E27FC236}">
                <a16:creationId xmlns:a16="http://schemas.microsoft.com/office/drawing/2014/main" id="{88F46FAC-3B7B-48D0-92B4-4064FA1D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7571"/>
            <a:ext cx="1886554" cy="12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.imgur.com/1qa9WN4.png">
            <a:extLst>
              <a:ext uri="{FF2B5EF4-FFF2-40B4-BE49-F238E27FC236}">
                <a16:creationId xmlns:a16="http://schemas.microsoft.com/office/drawing/2014/main" id="{EAEB845A-DF50-4C08-B161-8266615A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31" y="1915228"/>
            <a:ext cx="2039669" cy="13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7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FBB4-5069-487A-9140-72A8FD49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21102"/>
            <a:ext cx="9603275" cy="10586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- United Kingdom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FCF1-DDAD-45E5-9D87-FD746D44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556" y="1863306"/>
            <a:ext cx="10151444" cy="36030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designing project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logo and brochure 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(at the beginning of the project)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training/learning seminar for the participants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"I 'M AN ARTIST"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(planning ,management, evaluation, quality).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Latvia and England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responsible for preparing the teaching material '' The Art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'' and ''I'm an Artist''  training/learning seminar for the participants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35E71-B6C3-414B-9D55-45A49A69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" y="-2563"/>
            <a:ext cx="1740927" cy="1391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F8370-2564-43EC-84F8-8B14175D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" y="1557257"/>
            <a:ext cx="1740929" cy="1391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B255C-27FD-4E4A-B5FA-CD512D39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2" y="3114514"/>
            <a:ext cx="1743607" cy="1390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54511-79AA-4124-A25A-CD7CBCD1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2" y="4727035"/>
            <a:ext cx="174360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83F2-58D7-4487-9C0F-63673090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956" y="804519"/>
            <a:ext cx="8099898" cy="104923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- turkey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7C4D-35C2-47D8-9A49-F40C4CAA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75" y="2015732"/>
            <a:ext cx="9070779" cy="34506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preparing the teaching material  ''ONE CHILD TWO LANGUAGES".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training/learning seminar for the participants "ONE CHILD TWO LANGUAGES"- (planning, management, evaluation, quality).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preparing surveys for the teachers and parents and the results of distribution.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7654B-FF5E-461E-8D1D-3DDB8903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3" y="1608223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0595E-82DE-4AA4-B78C-1FBFD768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895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E0889-C9BA-42E5-9560-882D2336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1" y="4717449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FD124-0DE0-4035-BD3C-71190A3A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51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2491-92BD-4689-863C-4E262246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19" y="804519"/>
            <a:ext cx="10330235" cy="10492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- italy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E879-0B0E-49FF-888D-A23F762A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932318"/>
            <a:ext cx="9079405" cy="35340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preparing the teaching material  "ROBOTING CODES".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training/learning seminar for the participants "ROBOTING CODES"- (planning, management, evaluation, quality).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responsible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taking protocol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all transnational seminars and meetings and sending them to all organizations (no later than one week after the activity)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C92E-9014-49AF-AD82-A732D510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223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29F2D4-9933-4B79-A039-272D9C23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895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503E2-96FE-48A4-A3C7-72DC7CC4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1" y="4717449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0007F-8ACA-4DF4-B0D7-5CE0648F0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2" y="56237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CDB-E152-4451-8ED8-0E82D738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- latvia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0DE0-7634-4B12-A37B-97ECBE6B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4" y="1446246"/>
            <a:ext cx="9808144" cy="452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responsible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the project WE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(creating, following, popularization, maintenance in the long run)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the material on a national /EU level, uploading information on EST database, project Web page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lv-LV" dirty="0">
                <a:solidFill>
                  <a:srgbClr val="333333"/>
                </a:solidFill>
                <a:latin typeface="ProximaNova"/>
              </a:rPr>
              <a:t>(</a:t>
            </a:r>
            <a:r>
              <a:rPr lang="en-US" dirty="0">
                <a:solidFill>
                  <a:srgbClr val="333333"/>
                </a:solidFill>
                <a:latin typeface="ProximaNova"/>
              </a:rPr>
              <a:t>Go to Mobility Tool website at </a:t>
            </a:r>
            <a:r>
              <a:rPr lang="en-US" dirty="0">
                <a:solidFill>
                  <a:srgbClr val="2A6887"/>
                </a:solidFill>
                <a:latin typeface="ProximaNova"/>
                <a:hlinkClick r:id="rId2"/>
              </a:rPr>
              <a:t>https://webgate.ec.europa.eu/eac/mobility</a:t>
            </a:r>
            <a:r>
              <a:rPr lang="lv-LV" dirty="0">
                <a:solidFill>
                  <a:srgbClr val="2A6887"/>
                </a:solidFill>
                <a:latin typeface="ProximaNova"/>
              </a:rPr>
              <a:t>)</a:t>
            </a:r>
            <a:endParaRPr lang="en-US" dirty="0">
              <a:solidFill>
                <a:srgbClr val="333333"/>
              </a:solidFill>
              <a:latin typeface="ProximaNov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transnational meetings (planning, management, evaluation, quality)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partners during and after the project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7407B-0370-481F-A182-DF995C4A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223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F4B82-0508-434B-8DC4-032AD6FCD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0895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E6D0B-2FDC-44FE-B64C-BB75D4D9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1" y="4717449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6B601-3AF2-4A36-B458-98198022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2" y="56237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BD1D-7455-4FDC-8E2A-13126F9B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 calendar</a:t>
            </a: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2017 –June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C2DB06-752C-4AE9-B6A3-160BA6326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29195"/>
              </p:ext>
            </p:extLst>
          </p:nvPr>
        </p:nvGraphicFramePr>
        <p:xfrm>
          <a:off x="1908540" y="1853754"/>
          <a:ext cx="9603275" cy="423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3275">
                  <a:extLst>
                    <a:ext uri="{9D8B030D-6E8A-4147-A177-3AD203B41FA5}">
                      <a16:colId xmlns:a16="http://schemas.microsoft.com/office/drawing/2014/main" val="1011390362"/>
                    </a:ext>
                  </a:extLst>
                </a:gridCol>
              </a:tblGrid>
              <a:tr h="4237921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lv-LV" sz="2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2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experience of the involved preschool, regional preschool  and  project partners in teaching/learning activities</a:t>
                      </a: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71E42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lv-LV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Cooperation activities for Innovation and the Exchange of Good Practices.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 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of Nature</a:t>
                      </a:r>
                      <a:r>
                        <a:rPr lang="lv-LV" sz="2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an Artist</a:t>
                      </a:r>
                      <a:r>
                        <a:rPr lang="lv-LV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Child Two Languages</a:t>
                      </a:r>
                      <a:r>
                        <a:rPr lang="lv-LV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Robotics Coding</a:t>
                      </a:r>
                      <a:endParaRPr lang="lv-LV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6075" marR="0" indent="-34607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the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</a:t>
                      </a: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theme: "Constructivist Teaching / Learning Method and its close relative theory ''Active Learning‘’»</a:t>
                      </a: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8918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5274C01-4450-4A67-B82F-FBEFF0C33BE8}"/>
              </a:ext>
            </a:extLst>
          </p:cNvPr>
          <p:cNvSpPr/>
          <p:nvPr/>
        </p:nvSpPr>
        <p:spPr>
          <a:xfrm>
            <a:off x="1848051" y="292785"/>
            <a:ext cx="9364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„Learning by doing the 3 C’s –Connect, Construct and Create” 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4748F-4632-4593-B775-8596C272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223"/>
            <a:ext cx="1737511" cy="1390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B8DF-BFD9-4747-94DF-FF153B36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0895"/>
            <a:ext cx="1737511" cy="1390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AA13D-336F-4704-A661-EBD1E603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1" y="4717449"/>
            <a:ext cx="1737511" cy="139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CDEF74-8AEA-48D5-BBD1-3C019AD6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2" y="23183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678-E6B9-46D0-B6EB-C6B6339F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6017"/>
            <a:ext cx="9603275" cy="938227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Activity calendar</a:t>
            </a:r>
            <a:b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2017 – June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E5D5-8CFB-4934-8162-2C38AF2B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1" y="2015732"/>
            <a:ext cx="9500134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meetings of the working group – once a month.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Teachers’ meetings – once a month (sharing the results).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Uploading materials on the Project WEB site (constant updates).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with partner organizations through Facebook, e-mail, E-twinning.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results, monitoring, distribution (regularly).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benefit.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16090-A8EF-4682-ADCA-D2DC4EAC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243"/>
            <a:ext cx="1743607" cy="4499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3A4A8-6131-40C9-A13E-6CC472E1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6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1771-3EA1-4684-93A6-F54E1E27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 calendar</a:t>
            </a: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2017 – June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8CEF-6CB0-4369-8097-48BFDF3F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808" y="2438400"/>
            <a:ext cx="8918046" cy="3027945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co-operation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regional and local municipalities.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children’s parents.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all meetings/ seminars.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Project management and activities.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8D91A-87C4-4C46-BE0B-FC1F78D0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1341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4E2E-4EA8-4C4E-98FE-12B7F5E2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3913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ABB50-82C5-44D9-A7C3-2C611129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1612945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CB055-2299-472D-BD98-A35A4877E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19355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5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5BDF-6C60-4BEF-BE0C-70CD878C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September, 2017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DD2D86-2AD0-4B39-A689-98D7AF848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7948"/>
              </p:ext>
            </p:extLst>
          </p:nvPr>
        </p:nvGraphicFramePr>
        <p:xfrm>
          <a:off x="2252312" y="2156792"/>
          <a:ext cx="9025288" cy="310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5288">
                  <a:extLst>
                    <a:ext uri="{9D8B030D-6E8A-4147-A177-3AD203B41FA5}">
                      <a16:colId xmlns:a16="http://schemas.microsoft.com/office/drawing/2014/main" val="4231591715"/>
                    </a:ext>
                  </a:extLst>
                </a:gridCol>
              </a:tblGrid>
              <a:tr h="3101008">
                <a:tc>
                  <a:txBody>
                    <a:bodyPr/>
                    <a:lstStyle/>
                    <a:p>
                      <a:pPr marL="32385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project activities in the institution’s action plan. 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385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country created Project work groups.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385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</a:t>
                      </a:r>
                      <a:r>
                        <a:rPr lang="en-GB" sz="2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local governments to introduce the project.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-190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22411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E473599-968B-4225-BE2E-6FA28700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" y="4756143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AF8C8-20C8-49E9-9DC7-4241A1E2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30" y="3170762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72714-2EA9-4FDB-B6FF-455582B0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30" y="1585381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E7A64-248D-4189-A22D-77ADAD38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1" y="0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9AC3-7E59-4AF4-8F05-83958BEB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693" y="804519"/>
            <a:ext cx="8581161" cy="1049235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october, 2017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18D6-6E8D-4F9A-8BFD-3C3B168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693" y="2015732"/>
            <a:ext cx="8581161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Created Project LOGO.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Created Project Brochure.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the Project information board. </a:t>
            </a:r>
            <a:endParaRPr lang="lv-LV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Created the Project WEB page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B71E42"/>
              </a:buClr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will be key tool for sharing project results during the project implementation and in the long term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endParaRPr lang="lv-LV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17412-6E9D-4640-B47B-94E212B69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00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A188B-BCAD-464E-B72C-90D0A185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67078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8BE7A-F683-4A2F-A5D8-B286938E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8356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C94FD-3801-4047-B8EB-F81F83F3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3473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1ABD-995F-4BC0-99B1-0AB9C6C3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562" y="804519"/>
            <a:ext cx="8783292" cy="1049235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november, 2017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AA1B-2793-45CF-B3CA-879C2C28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62" y="1944304"/>
            <a:ext cx="9586762" cy="39271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Created teachers’ questionnaires about their experience innovative teaching/learning methods.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Created parents’ questionnaires about their experience how they can help their children to develop their skills in their daily life.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Project meeting in Bulgaria</a:t>
            </a:r>
            <a:r>
              <a:rPr lang="lv-LV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B71E42"/>
              </a:buClr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methodological ‘’Guide’’ about active learning will be prepared with the all partners during the meeting</a:t>
            </a:r>
            <a:r>
              <a:rPr lang="lv-LV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also share information on the projects in regional newspapers, and via country Internet links.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FE61-3925-4380-A622-8DDDC79A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687924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796E5-B0DA-4ACB-A11C-8963E4B97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3146278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EE351-5597-4C48-B8FB-18495C6C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1567566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84AD8-9EE8-4F1E-8AC1-AD766B66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7F3E-BA58-4954-B1AA-A4F8031C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806" y="804520"/>
            <a:ext cx="8995048" cy="648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transnational project meeting</a:t>
            </a: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Bulgaria</a:t>
            </a:r>
            <a:b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5830-55BE-4CE6-9D78-5F2FFA86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12" y="1857676"/>
            <a:ext cx="9914021" cy="43313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lv-LV" sz="6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6000" b="1" dirty="0"/>
          </a:p>
          <a:p>
            <a:pPr marL="0" indent="0">
              <a:buNone/>
            </a:pPr>
            <a:r>
              <a:rPr lang="lv-LV" sz="5000" i="1" u="sng" dirty="0">
                <a:latin typeface="Arial" panose="020B0604020202020204" pitchFamily="34" charset="0"/>
                <a:cs typeface="Arial" panose="020B0604020202020204" pitchFamily="34" charset="0"/>
              </a:rPr>
              <a:t>28.11.2017.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Get to know </a:t>
            </a:r>
            <a:r>
              <a:rPr lang="lv-LV" sz="50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educational opportunities for adults and children in Bulgaria</a:t>
            </a:r>
            <a:r>
              <a:rPr lang="lv-LV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lv-LV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5000" i="1" u="sng" dirty="0">
                <a:latin typeface="Arial" panose="020B0604020202020204" pitchFamily="34" charset="0"/>
                <a:cs typeface="Arial" panose="020B0604020202020204" pitchFamily="34" charset="0"/>
              </a:rPr>
              <a:t>29.11.2017.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5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ttend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lessons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and watch teachers working with children, classes in nature, non-traditional activities</a:t>
            </a:r>
            <a:r>
              <a:rPr lang="lv-LV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Each country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lv-LV" sz="5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presentation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about their school and about active teaching/learning activities used in their school.</a:t>
            </a:r>
            <a:endParaRPr lang="lv-LV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</a:t>
            </a:r>
            <a:r>
              <a:rPr lang="lv-LV" sz="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results of the questionnaire</a:t>
            </a:r>
            <a:r>
              <a:rPr lang="lv-LV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38628-A17B-4464-8D87-FEA4302D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453" y="-30907"/>
            <a:ext cx="2647024" cy="6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B7AB-4E16-4099-B661-845FD152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December, 2017 - january, 2018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99A4-DBAA-4A3C-85E8-0CD0B279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429" y="2015732"/>
            <a:ext cx="9062425" cy="3528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Active learning seminar/workshop will be held for the school teachers and ‘’Active Learning Methodological Guide’’ will be introduced to the teachers.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Parents’ Days in pre-schools. Teachers will give information to the parents about the active learning activities which develop basic skills in their daily life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create E-twinning project on experiments, to share experience and get experience from partners in other countries.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2F711-4721-4A78-B73E-9B2636CE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5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A768-5366-4F36-9D08-E6E5E3B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February - March, 2018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85A1B3-F46F-4B4A-B982-E6D18B425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940098"/>
              </p:ext>
            </p:extLst>
          </p:nvPr>
        </p:nvGraphicFramePr>
        <p:xfrm>
          <a:off x="2146434" y="2117036"/>
          <a:ext cx="9115123" cy="2802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123">
                  <a:extLst>
                    <a:ext uri="{9D8B030D-6E8A-4147-A177-3AD203B41FA5}">
                      <a16:colId xmlns:a16="http://schemas.microsoft.com/office/drawing/2014/main" val="738647073"/>
                    </a:ext>
                  </a:extLst>
                </a:gridCol>
              </a:tblGrid>
              <a:tr h="2414484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learning/ training seminar </a:t>
                      </a:r>
                      <a:r>
                        <a:rPr lang="en-GB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Finland</a:t>
                      </a:r>
                      <a:r>
                        <a:rPr lang="en-GB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Exchange of experience and good practices of professional development during the teachers’ workshop „Child of Nature”.</a:t>
                      </a:r>
                      <a:endParaRPr lang="lv-LV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lv-LV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(Bulgaria and Finland)</a:t>
                      </a:r>
                      <a:r>
                        <a:rPr lang="lv-LV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620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55CF38-5579-404A-A2D7-263C747E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47"/>
            <a:ext cx="17375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BA55-F605-4A22-BCEA-74817691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11" y="490889"/>
            <a:ext cx="9793554" cy="1362866"/>
          </a:xfrm>
        </p:spPr>
        <p:txBody>
          <a:bodyPr>
            <a:normAutofit/>
          </a:bodyPr>
          <a:lstStyle/>
          <a:p>
            <a:pPr algn="ctr"/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C 1 International learning/ training seminar</a:t>
            </a:r>
            <a:b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b="1" dirty="0">
                <a:latin typeface="Arial" panose="020B0604020202020204" pitchFamily="34" charset="0"/>
                <a:cs typeface="Arial" panose="020B0604020202020204" pitchFamily="34" charset="0"/>
              </a:rPr>
              <a:t> in Finland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BA35-F9B8-41D0-A17B-A6E55144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935" y="1853755"/>
            <a:ext cx="8869918" cy="41849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activity aims to exchange of experience how to create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'Nature Awareness ''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children. Four nature trips. Each trip has specific tasks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0325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Autumn Trip: Orienteering games.</a:t>
            </a:r>
          </a:p>
          <a:p>
            <a:pPr indent="60325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Winter Trip: Designing bird feeders and putting in natural environment.</a:t>
            </a:r>
          </a:p>
          <a:p>
            <a:pPr indent="60325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Spring Trip: Planting tree.</a:t>
            </a:r>
          </a:p>
          <a:p>
            <a:pPr indent="60325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Summer Trip: Recycling activities.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0325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Children will  prepare ‘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’Nature Scrapbook’’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these four season trips.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Discussions about the teaching techniques  and materials.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953EC-2D4F-45C0-8DDC-55455467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96"/>
            <a:ext cx="17375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E704-E8C0-41FD-9AB5-DE3EF166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9133"/>
            <a:ext cx="9603275" cy="1221677"/>
          </a:xfrm>
        </p:spPr>
        <p:txBody>
          <a:bodyPr>
            <a:noAutofit/>
          </a:bodyPr>
          <a:lstStyle/>
          <a:p>
            <a:pPr algn="ctr"/>
            <a:r>
              <a:rPr lang="lv-LV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br>
              <a:rPr lang="lv-LV" sz="2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Do you have any questions?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BA30-DCC4-44C5-97CE-4A525B1D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804" y="2046514"/>
            <a:ext cx="9072050" cy="4006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Management and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Transnational Project Meetings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Learning/Teaching/Training Activities</a:t>
            </a:r>
          </a:p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3.1. Travel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3.2. Individual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CFCEA-5B89-41E6-AEC7-4B4242D9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71"/>
            <a:ext cx="17375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9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3D76-B1E6-401D-862B-98631539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74008-DCDF-4A39-BD5E-8509E9BD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1D4F2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200" b="1" dirty="0">
                <a:solidFill>
                  <a:srgbClr val="1D4F2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Thank you for your attention</a:t>
            </a:r>
            <a:r>
              <a:rPr lang="lv-LV" sz="3200" b="1" dirty="0">
                <a:solidFill>
                  <a:srgbClr val="1D4F2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</a:p>
          <a:p>
            <a:endParaRPr lang="lv-LV" sz="3200" b="1" dirty="0">
              <a:solidFill>
                <a:srgbClr val="1D4F2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lv-LV" sz="3200" b="1" dirty="0">
                <a:solidFill>
                  <a:srgbClr val="1D4F2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Questions!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8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6DDB-A1EE-4BCB-8CCE-7FEDB81C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transnational project meeting</a:t>
            </a:r>
            <a:b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Bulgaria</a:t>
            </a:r>
            <a:endParaRPr lang="en-US" sz="2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F1CE-7098-4A2D-A22A-CA43CE00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7" y="2015732"/>
            <a:ext cx="9688067" cy="3759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i="1" u="sng" dirty="0">
                <a:latin typeface="Arial" panose="020B0604020202020204" pitchFamily="34" charset="0"/>
                <a:cs typeface="Arial" panose="020B0604020202020204" pitchFamily="34" charset="0"/>
              </a:rPr>
              <a:t>30.11.2017.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Burgas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Municipality – meeting with the Major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Burgas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Get to know about teaching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policy in the country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priorities in the education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issues regarding teacher further training, the organization's activities, educational problems.</a:t>
            </a:r>
          </a:p>
          <a:p>
            <a:pPr marL="0" indent="0">
              <a:buNone/>
            </a:pPr>
            <a:endParaRPr 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learning seminar/workshop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the participation of  Associate Professor Dr.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HrissulaNedyalkova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Theme:</a:t>
            </a:r>
            <a:r>
              <a:rPr lang="lv-LV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Constructivist Teaching / Learning Method and its close relative theory </a:t>
            </a:r>
            <a:r>
              <a:rPr lang="lv-LV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Learning</a:t>
            </a:r>
            <a:r>
              <a:rPr lang="lv-LV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»»</a:t>
            </a:r>
            <a:r>
              <a:rPr lang="lv-LV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D687F-E868-4B51-BBA5-7DE5457F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9018"/>
            <a:ext cx="2742242" cy="7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6DDB-A1EE-4BCB-8CCE-7FEDB81C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transnational project meeting </a:t>
            </a:r>
            <a:b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en-US" sz="2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F1CE-7098-4A2D-A22A-CA43CE00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7" y="1853754"/>
            <a:ext cx="10087276" cy="428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i="1" u="sng" dirty="0">
                <a:latin typeface="Arial" panose="020B0604020202020204" pitchFamily="34" charset="0"/>
                <a:cs typeface="Arial" panose="020B0604020202020204" pitchFamily="34" charset="0"/>
              </a:rPr>
              <a:t>30.11.2017.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learning/training activities.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work on clarification of responsibilities in order to teach activities  'CHILD OF NATURE’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during the project.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 website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partners.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time management.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i="1" u="sng" dirty="0">
                <a:latin typeface="Arial" panose="020B0604020202020204" pitchFamily="34" charset="0"/>
                <a:cs typeface="Arial" panose="020B0604020202020204" pitchFamily="34" charset="0"/>
              </a:rPr>
              <a:t>01.12.2017.</a:t>
            </a:r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theme "The Nature's Child". Learn how to use different environments, materials, methods….. Observations, discussions, studies.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7E283-5373-4C81-A9BF-43830B0C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70"/>
            <a:ext cx="2589196" cy="6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0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2B99-BB32-48AC-AFC8-3308D056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objectives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of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0BBE-E319-40BA-904D-3D92D4858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children’s learning ability to construct knowledge by doing.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prepare 21st century students for living in  global society.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teachers’ knowledge and skills.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quality of education in the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organizations and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European countries.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innovative didactic materials with the children participation.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E3202-CF15-4EF9-8DF1-49407E3C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0"/>
            <a:ext cx="2430123" cy="6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6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29F7-E956-4FEC-96C8-3DFE7ACE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transnational project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5DE7-F74D-415D-80D9-F6EC409D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7" y="1371600"/>
            <a:ext cx="11178988" cy="409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 take place on the dates: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Bulgaria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(transnational project meeting)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Marth, 2018           Finland 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learning/training seminar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United Kingdom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(learning/training seminar and transnational project meeting)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October, 2018       Turkey  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(learning/training seminar)</a:t>
            </a:r>
            <a:endParaRPr lang="lv-LV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Mach, 2019           Italy      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learning/training seminar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(transnational project meeting)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5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B1894-2357-44E1-940C-A74257F5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633695" cy="6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2611-CAE6-4903-BDB0-39ABEAF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90888"/>
            <a:ext cx="9603275" cy="962526"/>
          </a:xfrm>
        </p:spPr>
        <p:txBody>
          <a:bodyPr>
            <a:normAutofit fontScale="90000"/>
          </a:bodyPr>
          <a:lstStyle/>
          <a:p>
            <a:pPr algn="ctr"/>
            <a:br>
              <a:rPr lang="lv-LV" dirty="0"/>
            </a:br>
            <a:r>
              <a:rPr lang="en-US" dirty="0"/>
              <a:t>Each organization also has some tasks that they are responsible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96811-17F9-4FD9-9855-87B68E15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75" y="2077278"/>
            <a:ext cx="9603275" cy="4581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Every institution is responsible</a:t>
            </a:r>
            <a:r>
              <a:rPr lang="lv-LV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creating a good cooperation and communication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their institution and local regional municipality, as well as involving parents in activities</a:t>
            </a: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set up a </a:t>
            </a:r>
            <a:r>
              <a:rPr lang="lv-LV" sz="2100" b="1" dirty="0">
                <a:latin typeface="Arial" panose="020B0604020202020204" pitchFamily="34" charset="0"/>
                <a:cs typeface="Arial" panose="020B0604020202020204" pitchFamily="34" charset="0"/>
              </a:rPr>
              <a:t>work group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head of </a:t>
            </a: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is responsible for all activities and sharing results</a:t>
            </a: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creating innovative teaching methods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improve teachers and children skills, to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share experience</a:t>
            </a:r>
            <a:r>
              <a:rPr lang="lv-LV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preparing and planning international meeting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and/or international learning /training seminar in their own countries.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0EE76-FC11-4D6B-BCAE-FFCD4025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656573" cy="6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01EE-587C-454F-8015-6433D541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58" y="7750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- bulgaria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ED05-A64A-4722-82B2-BD3B0BCC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626" y="2197771"/>
            <a:ext cx="8786107" cy="3413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 responsible for taking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photos, video fil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 during the meetings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 responsible for creating and leading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E-twinning project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Bulgaria and Finland are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responsible for creating the teaching material "CHILD OF NATURE".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47F15-738E-40EA-96A9-25675056B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" y="0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BC114-50C1-46A1-8D62-680AA0F4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" y="1608223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59FF5-9FD7-428C-83B7-DDE6C44B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70895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534C3-6F54-4DAA-A669-4CCC1940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2" y="4717449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3DBD-0E2F-4452-B21F-E32888BB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-Finland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A253-250C-41EE-8974-ED6B047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935" y="2030931"/>
            <a:ext cx="8869919" cy="3676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the training /learning seminar for the participants "CHILD OF NATURE"- (planning, management, evaluation, quality).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responsible for preparing project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booklet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(at the end of the project).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B71E42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 and Finland are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responsible for creating the teaching material "CHILD OF NATURE".</a:t>
            </a:r>
            <a:endParaRPr lang="lv-LV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E372F-7C9E-495A-A7BD-2318DE8A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223"/>
            <a:ext cx="1737511" cy="139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09C13-C9BD-41F8-B7C1-4AF58929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895"/>
            <a:ext cx="1737511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DEB75-F997-426B-ADFE-65770F62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1" y="4717449"/>
            <a:ext cx="1737511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C353E-D687-4681-94B6-4D47F2C2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2" y="56237"/>
            <a:ext cx="17375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1400</TotalTime>
  <Words>1388</Words>
  <Application>Microsoft Office PowerPoint</Application>
  <PresentationFormat>Widescreen</PresentationFormat>
  <Paragraphs>157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Gill Sans MT</vt:lpstr>
      <vt:lpstr>ProximaNova</vt:lpstr>
      <vt:lpstr>Times New Roman</vt:lpstr>
      <vt:lpstr>Wingdings</vt:lpstr>
      <vt:lpstr>Gallery</vt:lpstr>
      <vt:lpstr>The European Child:Learning by doing the 3 C’s - Connect, Construct And  Create</vt:lpstr>
      <vt:lpstr>The transnational project meeting  Bulgaria </vt:lpstr>
      <vt:lpstr>The transnational project meeting  Bulgaria</vt:lpstr>
      <vt:lpstr>The transnational project meeting  Bulgaria</vt:lpstr>
      <vt:lpstr>main objectives of project </vt:lpstr>
      <vt:lpstr>The  transnational project activities   </vt:lpstr>
      <vt:lpstr> Each organization also has some tasks that they are responsible for </vt:lpstr>
      <vt:lpstr>Responsibilities - bulgaria</vt:lpstr>
      <vt:lpstr>Responsibilities-Finland</vt:lpstr>
      <vt:lpstr>Responsibilities - United Kingdom </vt:lpstr>
      <vt:lpstr>Responsibilities - turkey</vt:lpstr>
      <vt:lpstr>Responsibilities - italy</vt:lpstr>
      <vt:lpstr>Responsibilities - latvia</vt:lpstr>
      <vt:lpstr>Activity calendar  October, 2017 –June, 2019 </vt:lpstr>
      <vt:lpstr>Activity calendar  October, 2017 – June, 2019</vt:lpstr>
      <vt:lpstr>Activity calendar  October, 2017 – June, 2019</vt:lpstr>
      <vt:lpstr>September, 2017</vt:lpstr>
      <vt:lpstr>             october, 2017</vt:lpstr>
      <vt:lpstr>                  november, 2017</vt:lpstr>
      <vt:lpstr>December, 2017 - january, 2018</vt:lpstr>
      <vt:lpstr>February - March, 2018</vt:lpstr>
      <vt:lpstr>C 1 International learning/ training seminar  in Finland</vt:lpstr>
      <vt:lpstr>BUDGET  Do you have 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</dc:creator>
  <cp:lastModifiedBy>Mara</cp:lastModifiedBy>
  <cp:revision>71</cp:revision>
  <dcterms:created xsi:type="dcterms:W3CDTF">2017-11-18T18:58:46Z</dcterms:created>
  <dcterms:modified xsi:type="dcterms:W3CDTF">2017-12-14T17:50:44Z</dcterms:modified>
</cp:coreProperties>
</file>